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media/image-4-1.png>
</file>

<file path=ppt/media/image-4-2.png>
</file>

<file path=ppt/media/image-4-3.png>
</file>

<file path=ppt/media/image-5-1.png>
</file>

<file path=ppt/media/image-5-2.png>
</file>

<file path=ppt/media/image-6-1.png>
</file>

<file path=ppt/media/image-6-2.png>
</file>

<file path=ppt/media/image-7-1.png>
</file>

<file path=ppt/media/image-7-2.png>
</file>

<file path=ppt/media/image-7-3.png>
</file>

<file path=ppt/media/image-7-4.png>
</file>

<file path=ppt/media/image-7-5.png>
</file>

<file path=ppt/media/image-7-6.png>
</file>

<file path=ppt/media/image-8-1.png>
</file>

<file path=ppt/media/image-8-2.png>
</file>

<file path=ppt/media/image-8-3.png>
</file>

<file path=ppt/media/image-8-4.png>
</file>

<file path=ppt/media/image-8-5.png>
</file>

<file path=ppt/media/image-8-6.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image" Target="../media/image-7-6.png"/><Relationship Id="rId8" Type="http://schemas.openxmlformats.org/officeDocument/2006/relationships/slideLayout" Target="../slideLayouts/slideLayout1.xml"/><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image" Target="../media/image-8-6.png"/><Relationship Id="rId8" Type="http://schemas.openxmlformats.org/officeDocument/2006/relationships/slideLayout" Target="../slideLayouts/slideLayout1.xml"/><Relationship Id="rId9"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954292"/>
            <a:ext cx="9933503" cy="1916430"/>
          </a:xfrm>
          <a:prstGeom prst="rect">
            <a:avLst/>
          </a:prstGeom>
          <a:noFill/>
          <a:ln/>
        </p:spPr>
        <p:txBody>
          <a:bodyPr wrap="square" rtlCol="0" anchor="t"/>
          <a:lstStyle/>
          <a:p>
            <a:pPr indent="0" marL="0">
              <a:lnSpc>
                <a:spcPts val="7545"/>
              </a:lnSpc>
              <a:buNone/>
            </a:pPr>
            <a:r>
              <a:rPr lang="en-US" sz="6036" b="1" spc="-181" kern="0" dirty="0">
                <a:solidFill>
                  <a:srgbClr val="FFFFFF"/>
                </a:solidFill>
                <a:latin typeface="Overpass" pitchFamily="34" charset="0"/>
                <a:ea typeface="Overpass" pitchFamily="34" charset="-122"/>
                <a:cs typeface="Overpass" pitchFamily="34" charset="-120"/>
              </a:rPr>
              <a:t>Introduction to C Programming Lang</a:t>
            </a:r>
            <a:pPr indent="0" marL="0">
              <a:lnSpc>
                <a:spcPts val="7545"/>
              </a:lnSpc>
              <a:buNone/>
            </a:pPr>
            <a:r>
              <a:rPr lang="en-US" sz="6036" b="1" spc="-181" kern="0" dirty="0">
                <a:solidFill>
                  <a:srgbClr val="FFFFFF"/>
                </a:solidFill>
                <a:latin typeface="Overpass" pitchFamily="34" charset="0"/>
                <a:ea typeface="Overpass" pitchFamily="34" charset="-122"/>
                <a:cs typeface="Overpass" pitchFamily="34" charset="-120"/>
              </a:rPr>
              <a:t>uage</a:t>
            </a:r>
            <a:endParaRPr lang="en-US" sz="6036" dirty="0"/>
          </a:p>
        </p:txBody>
      </p:sp>
      <p:sp>
        <p:nvSpPr>
          <p:cNvPr id="5" name="Text 2"/>
          <p:cNvSpPr/>
          <p:nvPr/>
        </p:nvSpPr>
        <p:spPr>
          <a:xfrm>
            <a:off x="2348389" y="4203978"/>
            <a:ext cx="9933503" cy="1421606"/>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C is a powerful and versatile programming language that has been used to develop a wide range of applications, from operating systems and device drivers to video games and scientific software. Its simplicity, efficiency, and portability make it a popular choice for both beginners and experienced programmers.</a:t>
            </a:r>
            <a:endParaRPr lang="en-US" sz="1750" dirty="0"/>
          </a:p>
        </p:txBody>
      </p:sp>
      <p:sp>
        <p:nvSpPr>
          <p:cNvPr id="6" name="Shape 3"/>
          <p:cNvSpPr/>
          <p:nvPr/>
        </p:nvSpPr>
        <p:spPr>
          <a:xfrm>
            <a:off x="2348389" y="5875496"/>
            <a:ext cx="355402" cy="355402"/>
          </a:xfrm>
          <a:prstGeom prst="roundRect">
            <a:avLst>
              <a:gd name="adj" fmla="val 25726039"/>
            </a:avLst>
          </a:prstGeom>
          <a:noFill/>
          <a:ln w="7620">
            <a:solidFill>
              <a:srgbClr val="FFFFFF"/>
            </a:solidFill>
            <a:prstDash val="solid"/>
          </a:ln>
        </p:spPr>
      </p:sp>
      <p:pic>
        <p:nvPicPr>
          <p:cNvPr id="7" name="Image 1" descr="preencoded.png">    </p:cNvPr>
          <p:cNvPicPr>
            <a:picLocks noChangeAspect="1"/>
          </p:cNvPicPr>
          <p:nvPr/>
        </p:nvPicPr>
        <p:blipFill>
          <a:blip r:embed="rId2"/>
          <a:stretch>
            <a:fillRect/>
          </a:stretch>
        </p:blipFill>
        <p:spPr>
          <a:xfrm>
            <a:off x="2356009" y="5883116"/>
            <a:ext cx="340162" cy="340162"/>
          </a:xfrm>
          <a:prstGeom prst="rect">
            <a:avLst/>
          </a:prstGeom>
        </p:spPr>
      </p:pic>
      <p:sp>
        <p:nvSpPr>
          <p:cNvPr id="8" name="Text 4"/>
          <p:cNvSpPr/>
          <p:nvPr/>
        </p:nvSpPr>
        <p:spPr>
          <a:xfrm>
            <a:off x="2814876" y="5880973"/>
            <a:ext cx="1843683" cy="388858"/>
          </a:xfrm>
          <a:prstGeom prst="rect">
            <a:avLst/>
          </a:prstGeom>
          <a:noFill/>
          <a:ln/>
        </p:spPr>
        <p:txBody>
          <a:bodyPr wrap="none" rtlCol="0" anchor="t"/>
          <a:lstStyle/>
          <a:p>
            <a:pPr algn="l" indent="0" marL="0">
              <a:lnSpc>
                <a:spcPts val="3062"/>
              </a:lnSpc>
              <a:buNone/>
            </a:pPr>
            <a:r>
              <a:rPr lang="en-US" sz="2187" b="1" dirty="0">
                <a:solidFill>
                  <a:srgbClr val="E5E0DF"/>
                </a:solidFill>
                <a:latin typeface="Overpass" pitchFamily="34" charset="0"/>
                <a:ea typeface="Overpass" pitchFamily="34" charset="-122"/>
                <a:cs typeface="Overpass" pitchFamily="34" charset="-120"/>
              </a:rPr>
              <a:t>by Sudo Bytes</a:t>
            </a:r>
            <a:endParaRPr lang="en-US" sz="2187"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505903"/>
            <a:ext cx="6105763"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Overpass" pitchFamily="34" charset="0"/>
                <a:ea typeface="Overpass" pitchFamily="34" charset="-122"/>
                <a:cs typeface="Overpass" pitchFamily="34" charset="-120"/>
              </a:rPr>
              <a:t>Data Types and Variables</a:t>
            </a:r>
            <a:endParaRPr lang="en-US" sz="4374" dirty="0"/>
          </a:p>
        </p:txBody>
      </p:sp>
      <p:sp>
        <p:nvSpPr>
          <p:cNvPr id="5" name="Text 2"/>
          <p:cNvSpPr/>
          <p:nvPr/>
        </p:nvSpPr>
        <p:spPr>
          <a:xfrm>
            <a:off x="2348389" y="2755702"/>
            <a:ext cx="2777490" cy="347186"/>
          </a:xfrm>
          <a:prstGeom prst="rect">
            <a:avLst/>
          </a:prstGeom>
          <a:noFill/>
          <a:ln/>
        </p:spPr>
        <p:txBody>
          <a:bodyPr wrap="none" rtlCol="0" anchor="t"/>
          <a:lstStyle/>
          <a:p>
            <a:pPr indent="0" marL="0">
              <a:lnSpc>
                <a:spcPts val="2734"/>
              </a:lnSpc>
              <a:buNone/>
            </a:pPr>
            <a:r>
              <a:rPr lang="en-US" sz="2187" b="1" spc="-66" kern="0" dirty="0">
                <a:solidFill>
                  <a:srgbClr val="FFFFFF"/>
                </a:solidFill>
                <a:latin typeface="Overpass" pitchFamily="34" charset="0"/>
                <a:ea typeface="Overpass" pitchFamily="34" charset="-122"/>
                <a:cs typeface="Overpass" pitchFamily="34" charset="-120"/>
              </a:rPr>
              <a:t>Primitive Data Types</a:t>
            </a:r>
            <a:endParaRPr lang="en-US" sz="2187" dirty="0"/>
          </a:p>
        </p:txBody>
      </p:sp>
      <p:sp>
        <p:nvSpPr>
          <p:cNvPr id="6" name="Text 3"/>
          <p:cNvSpPr/>
          <p:nvPr/>
        </p:nvSpPr>
        <p:spPr>
          <a:xfrm>
            <a:off x="2348389" y="3325058"/>
            <a:ext cx="2949416" cy="2843213"/>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C supports a variety of primitive data types, including integers, floating-point numbers, characters, and Booleans. These provide the basic building blocks for creating more complex data structures.</a:t>
            </a:r>
            <a:endParaRPr lang="en-US" sz="1750" dirty="0"/>
          </a:p>
        </p:txBody>
      </p:sp>
      <p:sp>
        <p:nvSpPr>
          <p:cNvPr id="7" name="Text 4"/>
          <p:cNvSpPr/>
          <p:nvPr/>
        </p:nvSpPr>
        <p:spPr>
          <a:xfrm>
            <a:off x="5847398" y="2755702"/>
            <a:ext cx="2949416" cy="694373"/>
          </a:xfrm>
          <a:prstGeom prst="rect">
            <a:avLst/>
          </a:prstGeom>
          <a:noFill/>
          <a:ln/>
        </p:spPr>
        <p:txBody>
          <a:bodyPr wrap="square" rtlCol="0" anchor="t"/>
          <a:lstStyle/>
          <a:p>
            <a:pPr indent="0" marL="0">
              <a:lnSpc>
                <a:spcPts val="2734"/>
              </a:lnSpc>
              <a:buNone/>
            </a:pPr>
            <a:r>
              <a:rPr lang="en-US" sz="2187" b="1" spc="-66" kern="0" dirty="0">
                <a:solidFill>
                  <a:srgbClr val="FFFFFF"/>
                </a:solidFill>
                <a:latin typeface="Overpass" pitchFamily="34" charset="0"/>
                <a:ea typeface="Overpass" pitchFamily="34" charset="-122"/>
                <a:cs typeface="Overpass" pitchFamily="34" charset="-120"/>
              </a:rPr>
              <a:t>Variables and Assignment</a:t>
            </a:r>
            <a:endParaRPr lang="en-US" sz="2187" dirty="0"/>
          </a:p>
        </p:txBody>
      </p:sp>
      <p:sp>
        <p:nvSpPr>
          <p:cNvPr id="8" name="Text 5"/>
          <p:cNvSpPr/>
          <p:nvPr/>
        </p:nvSpPr>
        <p:spPr>
          <a:xfrm>
            <a:off x="5847398" y="3672245"/>
            <a:ext cx="2949416" cy="2843213"/>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Variables are used to store data in C. They can be declared and assigned values using the appropriate data types. Understanding how to declare and use variables is essential for writing effective C programs.</a:t>
            </a:r>
            <a:endParaRPr lang="en-US" sz="1750" dirty="0"/>
          </a:p>
        </p:txBody>
      </p:sp>
      <p:sp>
        <p:nvSpPr>
          <p:cNvPr id="9" name="Text 6"/>
          <p:cNvSpPr/>
          <p:nvPr/>
        </p:nvSpPr>
        <p:spPr>
          <a:xfrm>
            <a:off x="9346406" y="2755702"/>
            <a:ext cx="2777490" cy="347186"/>
          </a:xfrm>
          <a:prstGeom prst="rect">
            <a:avLst/>
          </a:prstGeom>
          <a:noFill/>
          <a:ln/>
        </p:spPr>
        <p:txBody>
          <a:bodyPr wrap="none" rtlCol="0" anchor="t"/>
          <a:lstStyle/>
          <a:p>
            <a:pPr indent="0" marL="0">
              <a:lnSpc>
                <a:spcPts val="2734"/>
              </a:lnSpc>
              <a:buNone/>
            </a:pPr>
            <a:r>
              <a:rPr lang="en-US" sz="2187" b="1" spc="-66" kern="0" dirty="0">
                <a:solidFill>
                  <a:srgbClr val="FFFFFF"/>
                </a:solidFill>
                <a:latin typeface="Overpass" pitchFamily="34" charset="0"/>
                <a:ea typeface="Overpass" pitchFamily="34" charset="-122"/>
                <a:cs typeface="Overpass" pitchFamily="34" charset="-120"/>
              </a:rPr>
              <a:t>Type Conversion</a:t>
            </a:r>
            <a:endParaRPr lang="en-US" sz="2187" dirty="0"/>
          </a:p>
        </p:txBody>
      </p:sp>
      <p:sp>
        <p:nvSpPr>
          <p:cNvPr id="10" name="Text 7"/>
          <p:cNvSpPr/>
          <p:nvPr/>
        </p:nvSpPr>
        <p:spPr>
          <a:xfrm>
            <a:off x="9346406" y="3325058"/>
            <a:ext cx="2949416" cy="3198614"/>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C allows for both implicit and explicit type conversion, which can be useful for performing operations on data of different types. Developers must be mindful of potential issues like data loss or overflow when converting between types.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753428"/>
            <a:ext cx="6534626"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Overpass" pitchFamily="34" charset="0"/>
                <a:ea typeface="Overpass" pitchFamily="34" charset="-122"/>
                <a:cs typeface="Overpass" pitchFamily="34" charset="-120"/>
              </a:rPr>
              <a:t>Operators and Expressions</a:t>
            </a:r>
            <a:endParaRPr lang="en-US" sz="4374" dirty="0"/>
          </a:p>
        </p:txBody>
      </p:sp>
      <p:sp>
        <p:nvSpPr>
          <p:cNvPr id="5" name="Shape 2"/>
          <p:cNvSpPr/>
          <p:nvPr/>
        </p:nvSpPr>
        <p:spPr>
          <a:xfrm>
            <a:off x="2348389" y="2065734"/>
            <a:ext cx="499943" cy="499943"/>
          </a:xfrm>
          <a:prstGeom prst="roundRect">
            <a:avLst>
              <a:gd name="adj" fmla="val 20000"/>
            </a:avLst>
          </a:prstGeom>
          <a:solidFill>
            <a:srgbClr val="7E023C"/>
          </a:solidFill>
          <a:ln w="7620">
            <a:solidFill>
              <a:srgbClr val="971B55"/>
            </a:solidFill>
            <a:prstDash val="solid"/>
          </a:ln>
        </p:spPr>
      </p:sp>
      <p:sp>
        <p:nvSpPr>
          <p:cNvPr id="6" name="Text 3"/>
          <p:cNvSpPr/>
          <p:nvPr/>
        </p:nvSpPr>
        <p:spPr>
          <a:xfrm>
            <a:off x="2536627" y="2107406"/>
            <a:ext cx="123349"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Overpass" pitchFamily="34" charset="0"/>
                <a:ea typeface="Overpass" pitchFamily="34" charset="-122"/>
                <a:cs typeface="Overpass" pitchFamily="34" charset="-120"/>
              </a:rPr>
              <a:t>1</a:t>
            </a:r>
            <a:endParaRPr lang="en-US" sz="2624" dirty="0"/>
          </a:p>
        </p:txBody>
      </p:sp>
      <p:sp>
        <p:nvSpPr>
          <p:cNvPr id="7" name="Text 4"/>
          <p:cNvSpPr/>
          <p:nvPr/>
        </p:nvSpPr>
        <p:spPr>
          <a:xfrm>
            <a:off x="3070503" y="2142053"/>
            <a:ext cx="2777490"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Overpass" pitchFamily="34" charset="0"/>
                <a:ea typeface="Overpass" pitchFamily="34" charset="-122"/>
                <a:cs typeface="Overpass" pitchFamily="34" charset="-120"/>
              </a:rPr>
              <a:t>Arithmetic Operators</a:t>
            </a:r>
            <a:endParaRPr lang="en-US" sz="2187" dirty="0"/>
          </a:p>
        </p:txBody>
      </p:sp>
      <p:sp>
        <p:nvSpPr>
          <p:cNvPr id="8" name="Text 5"/>
          <p:cNvSpPr/>
          <p:nvPr/>
        </p:nvSpPr>
        <p:spPr>
          <a:xfrm>
            <a:off x="3070503" y="2622471"/>
            <a:ext cx="4133612" cy="1777008"/>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C provides a set of arithmetic operators, including addition, subtraction, multiplication, division, and modulus, which can be used to perform mathematical operations on data.</a:t>
            </a:r>
            <a:endParaRPr lang="en-US" sz="1750" dirty="0"/>
          </a:p>
        </p:txBody>
      </p:sp>
      <p:sp>
        <p:nvSpPr>
          <p:cNvPr id="9" name="Shape 6"/>
          <p:cNvSpPr/>
          <p:nvPr/>
        </p:nvSpPr>
        <p:spPr>
          <a:xfrm>
            <a:off x="7426285" y="2065734"/>
            <a:ext cx="499943" cy="499943"/>
          </a:xfrm>
          <a:prstGeom prst="roundRect">
            <a:avLst>
              <a:gd name="adj" fmla="val 20000"/>
            </a:avLst>
          </a:prstGeom>
          <a:solidFill>
            <a:srgbClr val="7E023C"/>
          </a:solidFill>
          <a:ln w="7620">
            <a:solidFill>
              <a:srgbClr val="971B55"/>
            </a:solidFill>
            <a:prstDash val="solid"/>
          </a:ln>
        </p:spPr>
      </p:sp>
      <p:sp>
        <p:nvSpPr>
          <p:cNvPr id="10" name="Text 7"/>
          <p:cNvSpPr/>
          <p:nvPr/>
        </p:nvSpPr>
        <p:spPr>
          <a:xfrm>
            <a:off x="7579281" y="2107406"/>
            <a:ext cx="193834"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Overpass" pitchFamily="34" charset="0"/>
                <a:ea typeface="Overpass" pitchFamily="34" charset="-122"/>
                <a:cs typeface="Overpass" pitchFamily="34" charset="-120"/>
              </a:rPr>
              <a:t>2</a:t>
            </a:r>
            <a:endParaRPr lang="en-US" sz="2624" dirty="0"/>
          </a:p>
        </p:txBody>
      </p:sp>
      <p:sp>
        <p:nvSpPr>
          <p:cNvPr id="11" name="Text 8"/>
          <p:cNvSpPr/>
          <p:nvPr/>
        </p:nvSpPr>
        <p:spPr>
          <a:xfrm>
            <a:off x="8148399" y="2142053"/>
            <a:ext cx="3631168"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Overpass" pitchFamily="34" charset="0"/>
                <a:ea typeface="Overpass" pitchFamily="34" charset="-122"/>
                <a:cs typeface="Overpass" pitchFamily="34" charset="-120"/>
              </a:rPr>
              <a:t>Logical and Bitwise Operators</a:t>
            </a:r>
            <a:endParaRPr lang="en-US" sz="2187" dirty="0"/>
          </a:p>
        </p:txBody>
      </p:sp>
      <p:sp>
        <p:nvSpPr>
          <p:cNvPr id="12" name="Text 9"/>
          <p:cNvSpPr/>
          <p:nvPr/>
        </p:nvSpPr>
        <p:spPr>
          <a:xfrm>
            <a:off x="8148399" y="2622471"/>
            <a:ext cx="4133612" cy="1421606"/>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C also supports logical operators, such as AND, OR, and NOT, as well as bitwise operators for manipulating individual bits within a data type.</a:t>
            </a:r>
            <a:endParaRPr lang="en-US" sz="1750" dirty="0"/>
          </a:p>
        </p:txBody>
      </p:sp>
      <p:sp>
        <p:nvSpPr>
          <p:cNvPr id="13" name="Shape 10"/>
          <p:cNvSpPr/>
          <p:nvPr/>
        </p:nvSpPr>
        <p:spPr>
          <a:xfrm>
            <a:off x="2348389" y="4795242"/>
            <a:ext cx="499943" cy="499943"/>
          </a:xfrm>
          <a:prstGeom prst="roundRect">
            <a:avLst>
              <a:gd name="adj" fmla="val 20000"/>
            </a:avLst>
          </a:prstGeom>
          <a:solidFill>
            <a:srgbClr val="7E023C"/>
          </a:solidFill>
          <a:ln w="7620">
            <a:solidFill>
              <a:srgbClr val="971B55"/>
            </a:solidFill>
            <a:prstDash val="solid"/>
          </a:ln>
        </p:spPr>
      </p:sp>
      <p:sp>
        <p:nvSpPr>
          <p:cNvPr id="14" name="Text 11"/>
          <p:cNvSpPr/>
          <p:nvPr/>
        </p:nvSpPr>
        <p:spPr>
          <a:xfrm>
            <a:off x="2503408" y="4836914"/>
            <a:ext cx="189905"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Overpass" pitchFamily="34" charset="0"/>
                <a:ea typeface="Overpass" pitchFamily="34" charset="-122"/>
                <a:cs typeface="Overpass" pitchFamily="34" charset="-120"/>
              </a:rPr>
              <a:t>3</a:t>
            </a:r>
            <a:endParaRPr lang="en-US" sz="2624" dirty="0"/>
          </a:p>
        </p:txBody>
      </p:sp>
      <p:sp>
        <p:nvSpPr>
          <p:cNvPr id="15" name="Text 12"/>
          <p:cNvSpPr/>
          <p:nvPr/>
        </p:nvSpPr>
        <p:spPr>
          <a:xfrm>
            <a:off x="3070503" y="4871561"/>
            <a:ext cx="4133612" cy="694373"/>
          </a:xfrm>
          <a:prstGeom prst="rect">
            <a:avLst/>
          </a:prstGeom>
          <a:noFill/>
          <a:ln/>
        </p:spPr>
        <p:txBody>
          <a:bodyPr wrap="square" rtlCol="0" anchor="t"/>
          <a:lstStyle/>
          <a:p>
            <a:pPr indent="0" marL="0">
              <a:lnSpc>
                <a:spcPts val="2734"/>
              </a:lnSpc>
              <a:buNone/>
            </a:pPr>
            <a:r>
              <a:rPr lang="en-US" sz="2187" b="1" spc="-66" kern="0" dirty="0">
                <a:solidFill>
                  <a:srgbClr val="E5E0DF"/>
                </a:solidFill>
                <a:latin typeface="Overpass" pitchFamily="34" charset="0"/>
                <a:ea typeface="Overpass" pitchFamily="34" charset="-122"/>
                <a:cs typeface="Overpass" pitchFamily="34" charset="-120"/>
              </a:rPr>
              <a:t>Assignment and Compound Operators</a:t>
            </a:r>
            <a:endParaRPr lang="en-US" sz="2187" dirty="0"/>
          </a:p>
        </p:txBody>
      </p:sp>
      <p:sp>
        <p:nvSpPr>
          <p:cNvPr id="16" name="Text 13"/>
          <p:cNvSpPr/>
          <p:nvPr/>
        </p:nvSpPr>
        <p:spPr>
          <a:xfrm>
            <a:off x="3070503" y="5699165"/>
            <a:ext cx="4133612" cy="1777008"/>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Developers can use assignment operators to assign values to variables, and compound operators to combine assignment with other operations, such as addition or multiplication.</a:t>
            </a:r>
            <a:endParaRPr lang="en-US" sz="1750" dirty="0"/>
          </a:p>
        </p:txBody>
      </p:sp>
      <p:sp>
        <p:nvSpPr>
          <p:cNvPr id="17" name="Shape 14"/>
          <p:cNvSpPr/>
          <p:nvPr/>
        </p:nvSpPr>
        <p:spPr>
          <a:xfrm>
            <a:off x="7426285" y="4795242"/>
            <a:ext cx="499943" cy="499943"/>
          </a:xfrm>
          <a:prstGeom prst="roundRect">
            <a:avLst>
              <a:gd name="adj" fmla="val 20000"/>
            </a:avLst>
          </a:prstGeom>
          <a:solidFill>
            <a:srgbClr val="7E023C"/>
          </a:solidFill>
          <a:ln w="7620">
            <a:solidFill>
              <a:srgbClr val="971B55"/>
            </a:solidFill>
            <a:prstDash val="solid"/>
          </a:ln>
        </p:spPr>
      </p:sp>
      <p:sp>
        <p:nvSpPr>
          <p:cNvPr id="18" name="Text 15"/>
          <p:cNvSpPr/>
          <p:nvPr/>
        </p:nvSpPr>
        <p:spPr>
          <a:xfrm>
            <a:off x="7574161" y="4836914"/>
            <a:ext cx="204192" cy="416481"/>
          </a:xfrm>
          <a:prstGeom prst="rect">
            <a:avLst/>
          </a:prstGeom>
          <a:noFill/>
          <a:ln/>
        </p:spPr>
        <p:txBody>
          <a:bodyPr wrap="none" rtlCol="0" anchor="t"/>
          <a:lstStyle/>
          <a:p>
            <a:pPr algn="ctr" indent="0" marL="0">
              <a:lnSpc>
                <a:spcPts val="3281"/>
              </a:lnSpc>
              <a:buNone/>
            </a:pPr>
            <a:r>
              <a:rPr lang="en-US" sz="2624" b="1" spc="-79" kern="0" dirty="0">
                <a:solidFill>
                  <a:srgbClr val="E5E0DF"/>
                </a:solidFill>
                <a:latin typeface="Overpass" pitchFamily="34" charset="0"/>
                <a:ea typeface="Overpass" pitchFamily="34" charset="-122"/>
                <a:cs typeface="Overpass" pitchFamily="34" charset="-120"/>
              </a:rPr>
              <a:t>4</a:t>
            </a:r>
            <a:endParaRPr lang="en-US" sz="2624" dirty="0"/>
          </a:p>
        </p:txBody>
      </p:sp>
      <p:sp>
        <p:nvSpPr>
          <p:cNvPr id="19" name="Text 16"/>
          <p:cNvSpPr/>
          <p:nvPr/>
        </p:nvSpPr>
        <p:spPr>
          <a:xfrm>
            <a:off x="8148399" y="4871561"/>
            <a:ext cx="3600688" cy="347186"/>
          </a:xfrm>
          <a:prstGeom prst="rect">
            <a:avLst/>
          </a:prstGeom>
          <a:noFill/>
          <a:ln/>
        </p:spPr>
        <p:txBody>
          <a:bodyPr wrap="none" rtlCol="0" anchor="t"/>
          <a:lstStyle/>
          <a:p>
            <a:pPr indent="0" marL="0">
              <a:lnSpc>
                <a:spcPts val="2734"/>
              </a:lnSpc>
              <a:buNone/>
            </a:pPr>
            <a:r>
              <a:rPr lang="en-US" sz="2187" b="1" spc="-66" kern="0" dirty="0">
                <a:solidFill>
                  <a:srgbClr val="E5E0DF"/>
                </a:solidFill>
                <a:latin typeface="Overpass" pitchFamily="34" charset="0"/>
                <a:ea typeface="Overpass" pitchFamily="34" charset="-122"/>
                <a:cs typeface="Overpass" pitchFamily="34" charset="-120"/>
              </a:rPr>
              <a:t>Precedence and Associativity</a:t>
            </a:r>
            <a:endParaRPr lang="en-US" sz="2187" dirty="0"/>
          </a:p>
        </p:txBody>
      </p:sp>
      <p:sp>
        <p:nvSpPr>
          <p:cNvPr id="20" name="Text 17"/>
          <p:cNvSpPr/>
          <p:nvPr/>
        </p:nvSpPr>
        <p:spPr>
          <a:xfrm>
            <a:off x="8148399" y="5351978"/>
            <a:ext cx="4133612" cy="1777008"/>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It's important to understand how operators are evaluated in C, based on their precedence and associativity, to ensure that expressions are evaluated correctly.</a:t>
            </a:r>
            <a:endParaRPr lang="en-US" sz="1750" dirty="0"/>
          </a:p>
        </p:txBody>
      </p:sp>
      <p:pic>
        <p:nvPicPr>
          <p:cNvPr id="2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505"/>
          </a:xfrm>
          <a:prstGeom prst="rect">
            <a:avLst/>
          </a:prstGeom>
          <a:solidFill>
            <a:srgbClr val="0C0C0C"/>
          </a:solidFill>
          <a:ln/>
        </p:spPr>
      </p:sp>
      <p:pic>
        <p:nvPicPr>
          <p:cNvPr id="4" name="Image 1" descr="preencoded.png">    </p:cNvPr>
          <p:cNvPicPr>
            <a:picLocks noChangeAspect="1"/>
          </p:cNvPicPr>
          <p:nvPr/>
        </p:nvPicPr>
        <p:blipFill>
          <a:blip r:embed="rId2"/>
          <a:stretch>
            <a:fillRect/>
          </a:stretch>
        </p:blipFill>
        <p:spPr>
          <a:xfrm>
            <a:off x="0" y="0"/>
            <a:ext cx="14630400" cy="1983819"/>
          </a:xfrm>
          <a:prstGeom prst="rect">
            <a:avLst/>
          </a:prstGeom>
        </p:spPr>
      </p:pic>
      <p:sp>
        <p:nvSpPr>
          <p:cNvPr id="5" name="Text 1"/>
          <p:cNvSpPr/>
          <p:nvPr/>
        </p:nvSpPr>
        <p:spPr>
          <a:xfrm>
            <a:off x="3767495" y="2420183"/>
            <a:ext cx="7095411" cy="992029"/>
          </a:xfrm>
          <a:prstGeom prst="rect">
            <a:avLst/>
          </a:prstGeom>
          <a:noFill/>
          <a:ln/>
        </p:spPr>
        <p:txBody>
          <a:bodyPr wrap="square" rtlCol="0" anchor="t"/>
          <a:lstStyle/>
          <a:p>
            <a:pPr indent="0" marL="0">
              <a:lnSpc>
                <a:spcPts val="3905"/>
              </a:lnSpc>
              <a:buNone/>
            </a:pPr>
            <a:r>
              <a:rPr lang="en-US" sz="3124" b="1" spc="-94" kern="0" dirty="0">
                <a:solidFill>
                  <a:srgbClr val="FFFFFF"/>
                </a:solidFill>
                <a:latin typeface="Overpass" pitchFamily="34" charset="0"/>
                <a:ea typeface="Overpass" pitchFamily="34" charset="-122"/>
                <a:cs typeface="Overpass" pitchFamily="34" charset="-120"/>
              </a:rPr>
              <a:t>Control Structures (Conditional Statements and Loops)</a:t>
            </a:r>
            <a:endParaRPr lang="en-US" sz="3124" dirty="0"/>
          </a:p>
        </p:txBody>
      </p:sp>
      <p:sp>
        <p:nvSpPr>
          <p:cNvPr id="6" name="Shape 2"/>
          <p:cNvSpPr/>
          <p:nvPr/>
        </p:nvSpPr>
        <p:spPr>
          <a:xfrm>
            <a:off x="7299365" y="3650218"/>
            <a:ext cx="31671" cy="4144923"/>
          </a:xfrm>
          <a:prstGeom prst="roundRect">
            <a:avLst>
              <a:gd name="adj" fmla="val 225510"/>
            </a:avLst>
          </a:prstGeom>
          <a:solidFill>
            <a:srgbClr val="971B55"/>
          </a:solidFill>
          <a:ln/>
        </p:spPr>
      </p:sp>
      <p:sp>
        <p:nvSpPr>
          <p:cNvPr id="7" name="Shape 3"/>
          <p:cNvSpPr/>
          <p:nvPr/>
        </p:nvSpPr>
        <p:spPr>
          <a:xfrm>
            <a:off x="6581239" y="3936802"/>
            <a:ext cx="555427" cy="31671"/>
          </a:xfrm>
          <a:prstGeom prst="roundRect">
            <a:avLst>
              <a:gd name="adj" fmla="val 225510"/>
            </a:avLst>
          </a:prstGeom>
          <a:solidFill>
            <a:srgbClr val="971B55"/>
          </a:solidFill>
          <a:ln/>
        </p:spPr>
      </p:sp>
      <p:sp>
        <p:nvSpPr>
          <p:cNvPr id="8" name="Shape 4"/>
          <p:cNvSpPr/>
          <p:nvPr/>
        </p:nvSpPr>
        <p:spPr>
          <a:xfrm>
            <a:off x="7136666" y="3774162"/>
            <a:ext cx="357068" cy="357068"/>
          </a:xfrm>
          <a:prstGeom prst="roundRect">
            <a:avLst>
              <a:gd name="adj" fmla="val 20002"/>
            </a:avLst>
          </a:prstGeom>
          <a:solidFill>
            <a:srgbClr val="7E023C"/>
          </a:solidFill>
          <a:ln w="7620">
            <a:solidFill>
              <a:srgbClr val="971B55"/>
            </a:solidFill>
            <a:prstDash val="solid"/>
          </a:ln>
        </p:spPr>
      </p:sp>
      <p:sp>
        <p:nvSpPr>
          <p:cNvPr id="9" name="Text 5"/>
          <p:cNvSpPr/>
          <p:nvPr/>
        </p:nvSpPr>
        <p:spPr>
          <a:xfrm>
            <a:off x="7271087" y="3803809"/>
            <a:ext cx="88106" cy="297656"/>
          </a:xfrm>
          <a:prstGeom prst="rect">
            <a:avLst/>
          </a:prstGeom>
          <a:noFill/>
          <a:ln/>
        </p:spPr>
        <p:txBody>
          <a:bodyPr wrap="none" rtlCol="0" anchor="t"/>
          <a:lstStyle/>
          <a:p>
            <a:pPr algn="ctr" indent="0" marL="0">
              <a:lnSpc>
                <a:spcPts val="2343"/>
              </a:lnSpc>
              <a:buNone/>
            </a:pPr>
            <a:r>
              <a:rPr lang="en-US" sz="1875" b="1" spc="-56" kern="0" dirty="0">
                <a:solidFill>
                  <a:srgbClr val="E5E0DF"/>
                </a:solidFill>
                <a:latin typeface="Overpass" pitchFamily="34" charset="0"/>
                <a:ea typeface="Overpass" pitchFamily="34" charset="-122"/>
                <a:cs typeface="Overpass" pitchFamily="34" charset="-120"/>
              </a:rPr>
              <a:t>1</a:t>
            </a:r>
            <a:endParaRPr lang="en-US" sz="1875" dirty="0"/>
          </a:p>
        </p:txBody>
      </p:sp>
      <p:sp>
        <p:nvSpPr>
          <p:cNvPr id="10" name="Text 6"/>
          <p:cNvSpPr/>
          <p:nvPr/>
        </p:nvSpPr>
        <p:spPr>
          <a:xfrm>
            <a:off x="4406860" y="3808928"/>
            <a:ext cx="2035493" cy="247888"/>
          </a:xfrm>
          <a:prstGeom prst="rect">
            <a:avLst/>
          </a:prstGeom>
          <a:noFill/>
          <a:ln/>
        </p:spPr>
        <p:txBody>
          <a:bodyPr wrap="none" rtlCol="0" anchor="t"/>
          <a:lstStyle/>
          <a:p>
            <a:pPr algn="r" indent="0" marL="0">
              <a:lnSpc>
                <a:spcPts val="1953"/>
              </a:lnSpc>
              <a:buNone/>
            </a:pPr>
            <a:r>
              <a:rPr lang="en-US" sz="1562" b="1" spc="-47" kern="0" dirty="0">
                <a:solidFill>
                  <a:srgbClr val="E5E0DF"/>
                </a:solidFill>
                <a:latin typeface="Overpass" pitchFamily="34" charset="0"/>
                <a:ea typeface="Overpass" pitchFamily="34" charset="-122"/>
                <a:cs typeface="Overpass" pitchFamily="34" charset="-120"/>
              </a:rPr>
              <a:t>Conditional Statements</a:t>
            </a:r>
            <a:endParaRPr lang="en-US" sz="1562" dirty="0"/>
          </a:p>
        </p:txBody>
      </p:sp>
      <p:sp>
        <p:nvSpPr>
          <p:cNvPr id="11" name="Text 7"/>
          <p:cNvSpPr/>
          <p:nvPr/>
        </p:nvSpPr>
        <p:spPr>
          <a:xfrm>
            <a:off x="3767495" y="4151947"/>
            <a:ext cx="2674858" cy="1269206"/>
          </a:xfrm>
          <a:prstGeom prst="rect">
            <a:avLst/>
          </a:prstGeom>
          <a:noFill/>
          <a:ln/>
        </p:spPr>
        <p:txBody>
          <a:bodyPr wrap="square" rtlCol="0" anchor="t"/>
          <a:lstStyle/>
          <a:p>
            <a:pPr algn="r" indent="0" marL="0">
              <a:lnSpc>
                <a:spcPts val="2000"/>
              </a:lnSpc>
              <a:buNone/>
            </a:pPr>
            <a:r>
              <a:rPr lang="en-US" sz="1250" dirty="0">
                <a:solidFill>
                  <a:srgbClr val="E5E0DF"/>
                </a:solidFill>
                <a:latin typeface="Overpass" pitchFamily="34" charset="0"/>
                <a:ea typeface="Overpass" pitchFamily="34" charset="-122"/>
                <a:cs typeface="Overpass" pitchFamily="34" charset="-120"/>
              </a:rPr>
              <a:t>C provides conditional statements, such as if-else and switch, which allow programs to make decisions and execute different code paths based on specific conditions.</a:t>
            </a:r>
            <a:endParaRPr lang="en-US" sz="1250" dirty="0"/>
          </a:p>
        </p:txBody>
      </p:sp>
      <p:sp>
        <p:nvSpPr>
          <p:cNvPr id="12" name="Shape 8"/>
          <p:cNvSpPr/>
          <p:nvPr/>
        </p:nvSpPr>
        <p:spPr>
          <a:xfrm>
            <a:off x="7493734" y="4730353"/>
            <a:ext cx="555427" cy="31671"/>
          </a:xfrm>
          <a:prstGeom prst="roundRect">
            <a:avLst>
              <a:gd name="adj" fmla="val 225510"/>
            </a:avLst>
          </a:prstGeom>
          <a:solidFill>
            <a:srgbClr val="971B55"/>
          </a:solidFill>
          <a:ln/>
        </p:spPr>
      </p:sp>
      <p:sp>
        <p:nvSpPr>
          <p:cNvPr id="13" name="Shape 9"/>
          <p:cNvSpPr/>
          <p:nvPr/>
        </p:nvSpPr>
        <p:spPr>
          <a:xfrm>
            <a:off x="7136666" y="4567714"/>
            <a:ext cx="357068" cy="357068"/>
          </a:xfrm>
          <a:prstGeom prst="roundRect">
            <a:avLst>
              <a:gd name="adj" fmla="val 20002"/>
            </a:avLst>
          </a:prstGeom>
          <a:solidFill>
            <a:srgbClr val="7E023C"/>
          </a:solidFill>
          <a:ln w="7620">
            <a:solidFill>
              <a:srgbClr val="971B55"/>
            </a:solidFill>
            <a:prstDash val="solid"/>
          </a:ln>
        </p:spPr>
      </p:sp>
      <p:sp>
        <p:nvSpPr>
          <p:cNvPr id="14" name="Text 10"/>
          <p:cNvSpPr/>
          <p:nvPr/>
        </p:nvSpPr>
        <p:spPr>
          <a:xfrm>
            <a:off x="7245965" y="4597360"/>
            <a:ext cx="138470" cy="297656"/>
          </a:xfrm>
          <a:prstGeom prst="rect">
            <a:avLst/>
          </a:prstGeom>
          <a:noFill/>
          <a:ln/>
        </p:spPr>
        <p:txBody>
          <a:bodyPr wrap="none" rtlCol="0" anchor="t"/>
          <a:lstStyle/>
          <a:p>
            <a:pPr algn="ctr" indent="0" marL="0">
              <a:lnSpc>
                <a:spcPts val="2343"/>
              </a:lnSpc>
              <a:buNone/>
            </a:pPr>
            <a:r>
              <a:rPr lang="en-US" sz="1875" b="1" spc="-56" kern="0" dirty="0">
                <a:solidFill>
                  <a:srgbClr val="E5E0DF"/>
                </a:solidFill>
                <a:latin typeface="Overpass" pitchFamily="34" charset="0"/>
                <a:ea typeface="Overpass" pitchFamily="34" charset="-122"/>
                <a:cs typeface="Overpass" pitchFamily="34" charset="-120"/>
              </a:rPr>
              <a:t>2</a:t>
            </a:r>
            <a:endParaRPr lang="en-US" sz="1875" dirty="0"/>
          </a:p>
        </p:txBody>
      </p:sp>
      <p:sp>
        <p:nvSpPr>
          <p:cNvPr id="15" name="Text 11"/>
          <p:cNvSpPr/>
          <p:nvPr/>
        </p:nvSpPr>
        <p:spPr>
          <a:xfrm>
            <a:off x="8188047" y="4602480"/>
            <a:ext cx="1983819" cy="247888"/>
          </a:xfrm>
          <a:prstGeom prst="rect">
            <a:avLst/>
          </a:prstGeom>
          <a:noFill/>
          <a:ln/>
        </p:spPr>
        <p:txBody>
          <a:bodyPr wrap="none" rtlCol="0" anchor="t"/>
          <a:lstStyle/>
          <a:p>
            <a:pPr algn="l" indent="0" marL="0">
              <a:lnSpc>
                <a:spcPts val="1953"/>
              </a:lnSpc>
              <a:buNone/>
            </a:pPr>
            <a:r>
              <a:rPr lang="en-US" sz="1562" b="1" spc="-47" kern="0" dirty="0">
                <a:solidFill>
                  <a:srgbClr val="E5E0DF"/>
                </a:solidFill>
                <a:latin typeface="Overpass" pitchFamily="34" charset="0"/>
                <a:ea typeface="Overpass" pitchFamily="34" charset="-122"/>
                <a:cs typeface="Overpass" pitchFamily="34" charset="-120"/>
              </a:rPr>
              <a:t>Iteration with Loops</a:t>
            </a:r>
            <a:endParaRPr lang="en-US" sz="1562" dirty="0"/>
          </a:p>
        </p:txBody>
      </p:sp>
      <p:sp>
        <p:nvSpPr>
          <p:cNvPr id="16" name="Text 12"/>
          <p:cNvSpPr/>
          <p:nvPr/>
        </p:nvSpPr>
        <p:spPr>
          <a:xfrm>
            <a:off x="8188047" y="4945499"/>
            <a:ext cx="2674858" cy="1523047"/>
          </a:xfrm>
          <a:prstGeom prst="rect">
            <a:avLst/>
          </a:prstGeom>
          <a:noFill/>
          <a:ln/>
        </p:spPr>
        <p:txBody>
          <a:bodyPr wrap="square" rtlCol="0" anchor="t"/>
          <a:lstStyle/>
          <a:p>
            <a:pPr algn="l" indent="0" marL="0">
              <a:lnSpc>
                <a:spcPts val="2000"/>
              </a:lnSpc>
              <a:buNone/>
            </a:pPr>
            <a:r>
              <a:rPr lang="en-US" sz="1250" dirty="0">
                <a:solidFill>
                  <a:srgbClr val="E5E0DF"/>
                </a:solidFill>
                <a:latin typeface="Overpass" pitchFamily="34" charset="0"/>
                <a:ea typeface="Overpass" pitchFamily="34" charset="-122"/>
                <a:cs typeface="Overpass" pitchFamily="34" charset="-120"/>
              </a:rPr>
              <a:t>Loops, including for, while, and do-while, enable C programs to repeatedly execute a block of code, making them essential for tasks like data processing and algorithm implementation.</a:t>
            </a:r>
            <a:endParaRPr lang="en-US" sz="1250" dirty="0"/>
          </a:p>
        </p:txBody>
      </p:sp>
      <p:sp>
        <p:nvSpPr>
          <p:cNvPr id="17" name="Shape 13"/>
          <p:cNvSpPr/>
          <p:nvPr/>
        </p:nvSpPr>
        <p:spPr>
          <a:xfrm>
            <a:off x="6581239" y="6025158"/>
            <a:ext cx="555427" cy="31671"/>
          </a:xfrm>
          <a:prstGeom prst="roundRect">
            <a:avLst>
              <a:gd name="adj" fmla="val 225510"/>
            </a:avLst>
          </a:prstGeom>
          <a:solidFill>
            <a:srgbClr val="971B55"/>
          </a:solidFill>
          <a:ln/>
        </p:spPr>
      </p:sp>
      <p:sp>
        <p:nvSpPr>
          <p:cNvPr id="18" name="Shape 14"/>
          <p:cNvSpPr/>
          <p:nvPr/>
        </p:nvSpPr>
        <p:spPr>
          <a:xfrm>
            <a:off x="7136666" y="5862518"/>
            <a:ext cx="357068" cy="357068"/>
          </a:xfrm>
          <a:prstGeom prst="roundRect">
            <a:avLst>
              <a:gd name="adj" fmla="val 20002"/>
            </a:avLst>
          </a:prstGeom>
          <a:solidFill>
            <a:srgbClr val="7E023C"/>
          </a:solidFill>
          <a:ln w="7620">
            <a:solidFill>
              <a:srgbClr val="971B55"/>
            </a:solidFill>
            <a:prstDash val="solid"/>
          </a:ln>
        </p:spPr>
      </p:sp>
      <p:sp>
        <p:nvSpPr>
          <p:cNvPr id="19" name="Text 15"/>
          <p:cNvSpPr/>
          <p:nvPr/>
        </p:nvSpPr>
        <p:spPr>
          <a:xfrm>
            <a:off x="7247394" y="5892165"/>
            <a:ext cx="135612" cy="297656"/>
          </a:xfrm>
          <a:prstGeom prst="rect">
            <a:avLst/>
          </a:prstGeom>
          <a:noFill/>
          <a:ln/>
        </p:spPr>
        <p:txBody>
          <a:bodyPr wrap="none" rtlCol="0" anchor="t"/>
          <a:lstStyle/>
          <a:p>
            <a:pPr algn="ctr" indent="0" marL="0">
              <a:lnSpc>
                <a:spcPts val="2343"/>
              </a:lnSpc>
              <a:buNone/>
            </a:pPr>
            <a:r>
              <a:rPr lang="en-US" sz="1875" b="1" spc="-56" kern="0" dirty="0">
                <a:solidFill>
                  <a:srgbClr val="E5E0DF"/>
                </a:solidFill>
                <a:latin typeface="Overpass" pitchFamily="34" charset="0"/>
                <a:ea typeface="Overpass" pitchFamily="34" charset="-122"/>
                <a:cs typeface="Overpass" pitchFamily="34" charset="-120"/>
              </a:rPr>
              <a:t>3</a:t>
            </a:r>
            <a:endParaRPr lang="en-US" sz="1875" dirty="0"/>
          </a:p>
        </p:txBody>
      </p:sp>
      <p:sp>
        <p:nvSpPr>
          <p:cNvPr id="20" name="Text 16"/>
          <p:cNvSpPr/>
          <p:nvPr/>
        </p:nvSpPr>
        <p:spPr>
          <a:xfrm>
            <a:off x="4264223" y="5897285"/>
            <a:ext cx="2178129" cy="247888"/>
          </a:xfrm>
          <a:prstGeom prst="rect">
            <a:avLst/>
          </a:prstGeom>
          <a:noFill/>
          <a:ln/>
        </p:spPr>
        <p:txBody>
          <a:bodyPr wrap="none" rtlCol="0" anchor="t"/>
          <a:lstStyle/>
          <a:p>
            <a:pPr algn="r" indent="0" marL="0">
              <a:lnSpc>
                <a:spcPts val="1953"/>
              </a:lnSpc>
              <a:buNone/>
            </a:pPr>
            <a:r>
              <a:rPr lang="en-US" sz="1562" b="1" spc="-47" kern="0" dirty="0">
                <a:solidFill>
                  <a:srgbClr val="E5E0DF"/>
                </a:solidFill>
                <a:latin typeface="Overpass" pitchFamily="34" charset="0"/>
                <a:ea typeface="Overpass" pitchFamily="34" charset="-122"/>
                <a:cs typeface="Overpass" pitchFamily="34" charset="-120"/>
              </a:rPr>
              <a:t>Nesting and Combination</a:t>
            </a:r>
            <a:endParaRPr lang="en-US" sz="1562" dirty="0"/>
          </a:p>
        </p:txBody>
      </p:sp>
      <p:sp>
        <p:nvSpPr>
          <p:cNvPr id="21" name="Text 17"/>
          <p:cNvSpPr/>
          <p:nvPr/>
        </p:nvSpPr>
        <p:spPr>
          <a:xfrm>
            <a:off x="3767495" y="6240304"/>
            <a:ext cx="2674858" cy="1269206"/>
          </a:xfrm>
          <a:prstGeom prst="rect">
            <a:avLst/>
          </a:prstGeom>
          <a:noFill/>
          <a:ln/>
        </p:spPr>
        <p:txBody>
          <a:bodyPr wrap="square" rtlCol="0" anchor="t"/>
          <a:lstStyle/>
          <a:p>
            <a:pPr algn="r" indent="0" marL="0">
              <a:lnSpc>
                <a:spcPts val="2000"/>
              </a:lnSpc>
              <a:buNone/>
            </a:pPr>
            <a:r>
              <a:rPr lang="en-US" sz="1250" dirty="0">
                <a:solidFill>
                  <a:srgbClr val="E5E0DF"/>
                </a:solidFill>
                <a:latin typeface="Overpass" pitchFamily="34" charset="0"/>
                <a:ea typeface="Overpass" pitchFamily="34" charset="-122"/>
                <a:cs typeface="Overpass" pitchFamily="34" charset="-120"/>
              </a:rPr>
              <a:t>Conditional statements and loops can be nested and combined to create more complex control flow, allowing developers to build sophisticated algorithms and program logic.</a:t>
            </a:r>
            <a:endParaRPr lang="en-US" sz="1250"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0C0C0C"/>
          </a:solidFill>
          <a:ln/>
        </p:spPr>
      </p:sp>
      <p:sp>
        <p:nvSpPr>
          <p:cNvPr id="4" name="Text 1"/>
          <p:cNvSpPr/>
          <p:nvPr/>
        </p:nvSpPr>
        <p:spPr>
          <a:xfrm>
            <a:off x="2811304" y="553998"/>
            <a:ext cx="5037177" cy="629603"/>
          </a:xfrm>
          <a:prstGeom prst="rect">
            <a:avLst/>
          </a:prstGeom>
          <a:noFill/>
          <a:ln/>
        </p:spPr>
        <p:txBody>
          <a:bodyPr wrap="none" rtlCol="0" anchor="t"/>
          <a:lstStyle/>
          <a:p>
            <a:pPr indent="0" marL="0">
              <a:lnSpc>
                <a:spcPts val="4958"/>
              </a:lnSpc>
              <a:buNone/>
            </a:pPr>
            <a:r>
              <a:rPr lang="en-US" sz="3966" b="1" spc="-119" kern="0" dirty="0">
                <a:solidFill>
                  <a:srgbClr val="FFFFFF"/>
                </a:solidFill>
                <a:latin typeface="Overpass" pitchFamily="34" charset="0"/>
                <a:ea typeface="Overpass" pitchFamily="34" charset="-122"/>
                <a:cs typeface="Overpass" pitchFamily="34" charset="-120"/>
              </a:rPr>
              <a:t>Functions and Scope</a:t>
            </a:r>
            <a:endParaRPr lang="en-US" sz="3966" dirty="0"/>
          </a:p>
        </p:txBody>
      </p:sp>
      <p:sp>
        <p:nvSpPr>
          <p:cNvPr id="5" name="Shape 2"/>
          <p:cNvSpPr/>
          <p:nvPr/>
        </p:nvSpPr>
        <p:spPr>
          <a:xfrm>
            <a:off x="2811304" y="1586508"/>
            <a:ext cx="4403169" cy="3102173"/>
          </a:xfrm>
          <a:prstGeom prst="roundRect">
            <a:avLst>
              <a:gd name="adj" fmla="val 2923"/>
            </a:avLst>
          </a:prstGeom>
          <a:solidFill>
            <a:srgbClr val="7E023C"/>
          </a:solidFill>
          <a:ln w="7620">
            <a:solidFill>
              <a:srgbClr val="971B55"/>
            </a:solidFill>
            <a:prstDash val="solid"/>
          </a:ln>
        </p:spPr>
      </p:sp>
      <p:sp>
        <p:nvSpPr>
          <p:cNvPr id="6" name="Text 3"/>
          <p:cNvSpPr/>
          <p:nvPr/>
        </p:nvSpPr>
        <p:spPr>
          <a:xfrm>
            <a:off x="3020378" y="1795582"/>
            <a:ext cx="2518529" cy="314682"/>
          </a:xfrm>
          <a:prstGeom prst="rect">
            <a:avLst/>
          </a:prstGeom>
          <a:noFill/>
          <a:ln/>
        </p:spPr>
        <p:txBody>
          <a:bodyPr wrap="none" rtlCol="0" anchor="t"/>
          <a:lstStyle/>
          <a:p>
            <a:pPr indent="0" marL="0">
              <a:lnSpc>
                <a:spcPts val="2479"/>
              </a:lnSpc>
              <a:buNone/>
            </a:pPr>
            <a:r>
              <a:rPr lang="en-US" sz="1983" b="1" spc="-59" kern="0" dirty="0">
                <a:solidFill>
                  <a:srgbClr val="E5E0DF"/>
                </a:solidFill>
                <a:latin typeface="Overpass" pitchFamily="34" charset="0"/>
                <a:ea typeface="Overpass" pitchFamily="34" charset="-122"/>
                <a:cs typeface="Overpass" pitchFamily="34" charset="-120"/>
              </a:rPr>
              <a:t>Function Definitions</a:t>
            </a:r>
            <a:endParaRPr lang="en-US" sz="1983" dirty="0"/>
          </a:p>
        </p:txBody>
      </p:sp>
      <p:sp>
        <p:nvSpPr>
          <p:cNvPr id="7" name="Text 4"/>
          <p:cNvSpPr/>
          <p:nvPr/>
        </p:nvSpPr>
        <p:spPr>
          <a:xfrm>
            <a:off x="3020378" y="2231112"/>
            <a:ext cx="3985022" cy="1289209"/>
          </a:xfrm>
          <a:prstGeom prst="rect">
            <a:avLst/>
          </a:prstGeom>
          <a:noFill/>
          <a:ln/>
        </p:spPr>
        <p:txBody>
          <a:bodyPr wrap="square" rtlCol="0" anchor="t"/>
          <a:lstStyle/>
          <a:p>
            <a:pPr indent="0" marL="0">
              <a:lnSpc>
                <a:spcPts val="2538"/>
              </a:lnSpc>
              <a:buNone/>
            </a:pPr>
            <a:r>
              <a:rPr lang="en-US" sz="1587" dirty="0">
                <a:solidFill>
                  <a:srgbClr val="E5E0DF"/>
                </a:solidFill>
                <a:latin typeface="Overpass" pitchFamily="34" charset="0"/>
                <a:ea typeface="Overpass" pitchFamily="34" charset="-122"/>
                <a:cs typeface="Overpass" pitchFamily="34" charset="-120"/>
              </a:rPr>
              <a:t>Functions in C are self-contained blocks of code that can be called to perform specific tasks. They help organize code, promote reusability, and improve code readability.</a:t>
            </a:r>
            <a:endParaRPr lang="en-US" sz="1587" dirty="0"/>
          </a:p>
        </p:txBody>
      </p:sp>
      <p:sp>
        <p:nvSpPr>
          <p:cNvPr id="8" name="Shape 5"/>
          <p:cNvSpPr/>
          <p:nvPr/>
        </p:nvSpPr>
        <p:spPr>
          <a:xfrm>
            <a:off x="7415927" y="1586508"/>
            <a:ext cx="4403169" cy="3102173"/>
          </a:xfrm>
          <a:prstGeom prst="roundRect">
            <a:avLst>
              <a:gd name="adj" fmla="val 2923"/>
            </a:avLst>
          </a:prstGeom>
          <a:solidFill>
            <a:srgbClr val="7E023C"/>
          </a:solidFill>
          <a:ln w="7620">
            <a:solidFill>
              <a:srgbClr val="971B55"/>
            </a:solidFill>
            <a:prstDash val="solid"/>
          </a:ln>
        </p:spPr>
      </p:sp>
      <p:sp>
        <p:nvSpPr>
          <p:cNvPr id="9" name="Text 6"/>
          <p:cNvSpPr/>
          <p:nvPr/>
        </p:nvSpPr>
        <p:spPr>
          <a:xfrm>
            <a:off x="7625001" y="1795582"/>
            <a:ext cx="3985022" cy="629364"/>
          </a:xfrm>
          <a:prstGeom prst="rect">
            <a:avLst/>
          </a:prstGeom>
          <a:noFill/>
          <a:ln/>
        </p:spPr>
        <p:txBody>
          <a:bodyPr wrap="square" rtlCol="0" anchor="t"/>
          <a:lstStyle/>
          <a:p>
            <a:pPr indent="0" marL="0">
              <a:lnSpc>
                <a:spcPts val="2479"/>
              </a:lnSpc>
              <a:buNone/>
            </a:pPr>
            <a:r>
              <a:rPr lang="en-US" sz="1983" b="1" spc="-59" kern="0" dirty="0">
                <a:solidFill>
                  <a:srgbClr val="E5E0DF"/>
                </a:solidFill>
                <a:latin typeface="Overpass" pitchFamily="34" charset="0"/>
                <a:ea typeface="Overpass" pitchFamily="34" charset="-122"/>
                <a:cs typeface="Overpass" pitchFamily="34" charset="-120"/>
              </a:rPr>
              <a:t>Function Parameters and Return Values</a:t>
            </a:r>
            <a:endParaRPr lang="en-US" sz="1983" dirty="0"/>
          </a:p>
        </p:txBody>
      </p:sp>
      <p:sp>
        <p:nvSpPr>
          <p:cNvPr id="10" name="Text 7"/>
          <p:cNvSpPr/>
          <p:nvPr/>
        </p:nvSpPr>
        <p:spPr>
          <a:xfrm>
            <a:off x="7625001" y="2545794"/>
            <a:ext cx="3985022" cy="1933813"/>
          </a:xfrm>
          <a:prstGeom prst="rect">
            <a:avLst/>
          </a:prstGeom>
          <a:noFill/>
          <a:ln/>
        </p:spPr>
        <p:txBody>
          <a:bodyPr wrap="square" rtlCol="0" anchor="t"/>
          <a:lstStyle/>
          <a:p>
            <a:pPr indent="0" marL="0">
              <a:lnSpc>
                <a:spcPts val="2538"/>
              </a:lnSpc>
              <a:buNone/>
            </a:pPr>
            <a:r>
              <a:rPr lang="en-US" sz="1587" dirty="0">
                <a:solidFill>
                  <a:srgbClr val="E5E0DF"/>
                </a:solidFill>
                <a:latin typeface="Overpass" pitchFamily="34" charset="0"/>
                <a:ea typeface="Overpass" pitchFamily="34" charset="-122"/>
                <a:cs typeface="Overpass" pitchFamily="34" charset="-120"/>
              </a:rPr>
              <a:t>Functions can accept parameters and return values, allowing them to be customized and integrated into larger programs. Understanding how to work with function parameters and return values is crucial for effective C programming.</a:t>
            </a:r>
            <a:endParaRPr lang="en-US" sz="1587" dirty="0"/>
          </a:p>
        </p:txBody>
      </p:sp>
      <p:sp>
        <p:nvSpPr>
          <p:cNvPr id="11" name="Shape 8"/>
          <p:cNvSpPr/>
          <p:nvPr/>
        </p:nvSpPr>
        <p:spPr>
          <a:xfrm>
            <a:off x="2811304" y="4890135"/>
            <a:ext cx="4403169" cy="2787491"/>
          </a:xfrm>
          <a:prstGeom prst="roundRect">
            <a:avLst>
              <a:gd name="adj" fmla="val 3253"/>
            </a:avLst>
          </a:prstGeom>
          <a:solidFill>
            <a:srgbClr val="7E023C"/>
          </a:solidFill>
          <a:ln w="7620">
            <a:solidFill>
              <a:srgbClr val="971B55"/>
            </a:solidFill>
            <a:prstDash val="solid"/>
          </a:ln>
        </p:spPr>
      </p:sp>
      <p:sp>
        <p:nvSpPr>
          <p:cNvPr id="12" name="Text 9"/>
          <p:cNvSpPr/>
          <p:nvPr/>
        </p:nvSpPr>
        <p:spPr>
          <a:xfrm>
            <a:off x="3020378" y="5099209"/>
            <a:ext cx="2518529" cy="314682"/>
          </a:xfrm>
          <a:prstGeom prst="rect">
            <a:avLst/>
          </a:prstGeom>
          <a:noFill/>
          <a:ln/>
        </p:spPr>
        <p:txBody>
          <a:bodyPr wrap="none" rtlCol="0" anchor="t"/>
          <a:lstStyle/>
          <a:p>
            <a:pPr indent="0" marL="0">
              <a:lnSpc>
                <a:spcPts val="2479"/>
              </a:lnSpc>
              <a:buNone/>
            </a:pPr>
            <a:r>
              <a:rPr lang="en-US" sz="1983" b="1" spc="-59" kern="0" dirty="0">
                <a:solidFill>
                  <a:srgbClr val="E5E0DF"/>
                </a:solidFill>
                <a:latin typeface="Overpass" pitchFamily="34" charset="0"/>
                <a:ea typeface="Overpass" pitchFamily="34" charset="-122"/>
                <a:cs typeface="Overpass" pitchFamily="34" charset="-120"/>
              </a:rPr>
              <a:t>Scope and Visibility</a:t>
            </a:r>
            <a:endParaRPr lang="en-US" sz="1983" dirty="0"/>
          </a:p>
        </p:txBody>
      </p:sp>
      <p:sp>
        <p:nvSpPr>
          <p:cNvPr id="13" name="Text 10"/>
          <p:cNvSpPr/>
          <p:nvPr/>
        </p:nvSpPr>
        <p:spPr>
          <a:xfrm>
            <a:off x="3020378" y="5534739"/>
            <a:ext cx="3985022" cy="1933813"/>
          </a:xfrm>
          <a:prstGeom prst="rect">
            <a:avLst/>
          </a:prstGeom>
          <a:noFill/>
          <a:ln/>
        </p:spPr>
        <p:txBody>
          <a:bodyPr wrap="square" rtlCol="0" anchor="t"/>
          <a:lstStyle/>
          <a:p>
            <a:pPr indent="0" marL="0">
              <a:lnSpc>
                <a:spcPts val="2538"/>
              </a:lnSpc>
              <a:buNone/>
            </a:pPr>
            <a:r>
              <a:rPr lang="en-US" sz="1587" dirty="0">
                <a:solidFill>
                  <a:srgbClr val="E5E0DF"/>
                </a:solidFill>
                <a:latin typeface="Overpass" pitchFamily="34" charset="0"/>
                <a:ea typeface="Overpass" pitchFamily="34" charset="-122"/>
                <a:cs typeface="Overpass" pitchFamily="34" charset="-120"/>
              </a:rPr>
              <a:t>C has different levels of scope, such as global, local, and static, which determine the visibility and lifetime of variables and functions. Proper management of scope is essential for writing reliable and maintainable C code.</a:t>
            </a:r>
            <a:endParaRPr lang="en-US" sz="1587" dirty="0"/>
          </a:p>
        </p:txBody>
      </p:sp>
      <p:sp>
        <p:nvSpPr>
          <p:cNvPr id="14" name="Shape 11"/>
          <p:cNvSpPr/>
          <p:nvPr/>
        </p:nvSpPr>
        <p:spPr>
          <a:xfrm>
            <a:off x="7415927" y="4890135"/>
            <a:ext cx="4403169" cy="2787491"/>
          </a:xfrm>
          <a:prstGeom prst="roundRect">
            <a:avLst>
              <a:gd name="adj" fmla="val 3253"/>
            </a:avLst>
          </a:prstGeom>
          <a:solidFill>
            <a:srgbClr val="7E023C"/>
          </a:solidFill>
          <a:ln w="7620">
            <a:solidFill>
              <a:srgbClr val="971B55"/>
            </a:solidFill>
            <a:prstDash val="solid"/>
          </a:ln>
        </p:spPr>
      </p:sp>
      <p:sp>
        <p:nvSpPr>
          <p:cNvPr id="15" name="Text 12"/>
          <p:cNvSpPr/>
          <p:nvPr/>
        </p:nvSpPr>
        <p:spPr>
          <a:xfrm>
            <a:off x="7625001" y="5099209"/>
            <a:ext cx="2518529" cy="314682"/>
          </a:xfrm>
          <a:prstGeom prst="rect">
            <a:avLst/>
          </a:prstGeom>
          <a:noFill/>
          <a:ln/>
        </p:spPr>
        <p:txBody>
          <a:bodyPr wrap="none" rtlCol="0" anchor="t"/>
          <a:lstStyle/>
          <a:p>
            <a:pPr indent="0" marL="0">
              <a:lnSpc>
                <a:spcPts val="2479"/>
              </a:lnSpc>
              <a:buNone/>
            </a:pPr>
            <a:r>
              <a:rPr lang="en-US" sz="1983" b="1" spc="-59" kern="0" dirty="0">
                <a:solidFill>
                  <a:srgbClr val="E5E0DF"/>
                </a:solidFill>
                <a:latin typeface="Overpass" pitchFamily="34" charset="0"/>
                <a:ea typeface="Overpass" pitchFamily="34" charset="-122"/>
                <a:cs typeface="Overpass" pitchFamily="34" charset="-120"/>
              </a:rPr>
              <a:t>Recursion</a:t>
            </a:r>
            <a:endParaRPr lang="en-US" sz="1983" dirty="0"/>
          </a:p>
        </p:txBody>
      </p:sp>
      <p:sp>
        <p:nvSpPr>
          <p:cNvPr id="16" name="Text 13"/>
          <p:cNvSpPr/>
          <p:nvPr/>
        </p:nvSpPr>
        <p:spPr>
          <a:xfrm>
            <a:off x="7625001" y="5534739"/>
            <a:ext cx="3985022" cy="1933813"/>
          </a:xfrm>
          <a:prstGeom prst="rect">
            <a:avLst/>
          </a:prstGeom>
          <a:noFill/>
          <a:ln/>
        </p:spPr>
        <p:txBody>
          <a:bodyPr wrap="square" rtlCol="0" anchor="t"/>
          <a:lstStyle/>
          <a:p>
            <a:pPr indent="0" marL="0">
              <a:lnSpc>
                <a:spcPts val="2538"/>
              </a:lnSpc>
              <a:buNone/>
            </a:pPr>
            <a:r>
              <a:rPr lang="en-US" sz="1587" dirty="0">
                <a:solidFill>
                  <a:srgbClr val="E5E0DF"/>
                </a:solidFill>
                <a:latin typeface="Overpass" pitchFamily="34" charset="0"/>
                <a:ea typeface="Overpass" pitchFamily="34" charset="-122"/>
                <a:cs typeface="Overpass" pitchFamily="34" charset="-120"/>
              </a:rPr>
              <a:t>C supports recursive functions, where a function calls itself to solve a problem. Recursion can be a powerful technique for implementing certain algorithms, but it requires careful consideration to avoid infinite loops and stack overflow issues.</a:t>
            </a:r>
            <a:endParaRPr lang="en-US" sz="1587"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505903"/>
            <a:ext cx="5554980" cy="694373"/>
          </a:xfrm>
          <a:prstGeom prst="rect">
            <a:avLst/>
          </a:prstGeom>
          <a:noFill/>
          <a:ln/>
        </p:spPr>
        <p:txBody>
          <a:bodyPr wrap="none" rtlCol="0" anchor="t"/>
          <a:lstStyle/>
          <a:p>
            <a:pPr indent="0" marL="0">
              <a:lnSpc>
                <a:spcPts val="5468"/>
              </a:lnSpc>
              <a:buNone/>
            </a:pPr>
            <a:r>
              <a:rPr lang="en-US" sz="4374" b="1" spc="-131" kern="0" dirty="0">
                <a:solidFill>
                  <a:srgbClr val="FFFFFF"/>
                </a:solidFill>
                <a:latin typeface="Overpass" pitchFamily="34" charset="0"/>
                <a:ea typeface="Overpass" pitchFamily="34" charset="-122"/>
                <a:cs typeface="Overpass" pitchFamily="34" charset="-120"/>
              </a:rPr>
              <a:t>Arrays and Strings</a:t>
            </a:r>
            <a:endParaRPr lang="en-US" sz="4374" dirty="0"/>
          </a:p>
        </p:txBody>
      </p:sp>
      <p:sp>
        <p:nvSpPr>
          <p:cNvPr id="5" name="Text 2"/>
          <p:cNvSpPr/>
          <p:nvPr/>
        </p:nvSpPr>
        <p:spPr>
          <a:xfrm>
            <a:off x="2348389" y="2755702"/>
            <a:ext cx="2777490" cy="347186"/>
          </a:xfrm>
          <a:prstGeom prst="rect">
            <a:avLst/>
          </a:prstGeom>
          <a:noFill/>
          <a:ln/>
        </p:spPr>
        <p:txBody>
          <a:bodyPr wrap="none" rtlCol="0" anchor="t"/>
          <a:lstStyle/>
          <a:p>
            <a:pPr indent="0" marL="0">
              <a:lnSpc>
                <a:spcPts val="2734"/>
              </a:lnSpc>
              <a:buNone/>
            </a:pPr>
            <a:r>
              <a:rPr lang="en-US" sz="2187" b="1" spc="-66" kern="0" dirty="0">
                <a:solidFill>
                  <a:srgbClr val="FFFFFF"/>
                </a:solidFill>
                <a:latin typeface="Overpass" pitchFamily="34" charset="0"/>
                <a:ea typeface="Overpass" pitchFamily="34" charset="-122"/>
                <a:cs typeface="Overpass" pitchFamily="34" charset="-120"/>
              </a:rPr>
              <a:t>Arrays</a:t>
            </a:r>
            <a:endParaRPr lang="en-US" sz="2187" dirty="0"/>
          </a:p>
        </p:txBody>
      </p:sp>
      <p:sp>
        <p:nvSpPr>
          <p:cNvPr id="6" name="Text 3"/>
          <p:cNvSpPr/>
          <p:nvPr/>
        </p:nvSpPr>
        <p:spPr>
          <a:xfrm>
            <a:off x="2348389" y="3325058"/>
            <a:ext cx="2949416" cy="2843213"/>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Arrays in C are collections of homogeneous data elements that can be accessed using indices. They are useful for storing and manipulating large amounts of data, as well as implementing more complex data structures.</a:t>
            </a:r>
            <a:endParaRPr lang="en-US" sz="1750" dirty="0"/>
          </a:p>
        </p:txBody>
      </p:sp>
      <p:sp>
        <p:nvSpPr>
          <p:cNvPr id="7" name="Text 4"/>
          <p:cNvSpPr/>
          <p:nvPr/>
        </p:nvSpPr>
        <p:spPr>
          <a:xfrm>
            <a:off x="5847398" y="2755702"/>
            <a:ext cx="2777490" cy="347186"/>
          </a:xfrm>
          <a:prstGeom prst="rect">
            <a:avLst/>
          </a:prstGeom>
          <a:noFill/>
          <a:ln/>
        </p:spPr>
        <p:txBody>
          <a:bodyPr wrap="none" rtlCol="0" anchor="t"/>
          <a:lstStyle/>
          <a:p>
            <a:pPr indent="0" marL="0">
              <a:lnSpc>
                <a:spcPts val="2734"/>
              </a:lnSpc>
              <a:buNone/>
            </a:pPr>
            <a:r>
              <a:rPr lang="en-US" sz="2187" b="1" spc="-66" kern="0" dirty="0">
                <a:solidFill>
                  <a:srgbClr val="FFFFFF"/>
                </a:solidFill>
                <a:latin typeface="Overpass" pitchFamily="34" charset="0"/>
                <a:ea typeface="Overpass" pitchFamily="34" charset="-122"/>
                <a:cs typeface="Overpass" pitchFamily="34" charset="-120"/>
              </a:rPr>
              <a:t>Strings</a:t>
            </a:r>
            <a:endParaRPr lang="en-US" sz="2187" dirty="0"/>
          </a:p>
        </p:txBody>
      </p:sp>
      <p:sp>
        <p:nvSpPr>
          <p:cNvPr id="8" name="Text 5"/>
          <p:cNvSpPr/>
          <p:nvPr/>
        </p:nvSpPr>
        <p:spPr>
          <a:xfrm>
            <a:off x="5847398" y="3325058"/>
            <a:ext cx="2949416" cy="3198614"/>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Strings in C are represented as null-terminated arrays of characters. They are commonly used for text-based input/output, processing, and storage. C provides a range of string manipulation functions to work with this data type.</a:t>
            </a:r>
            <a:endParaRPr lang="en-US" sz="1750" dirty="0"/>
          </a:p>
        </p:txBody>
      </p:sp>
      <p:sp>
        <p:nvSpPr>
          <p:cNvPr id="9" name="Text 6"/>
          <p:cNvSpPr/>
          <p:nvPr/>
        </p:nvSpPr>
        <p:spPr>
          <a:xfrm>
            <a:off x="9346406" y="2755702"/>
            <a:ext cx="2949416" cy="694373"/>
          </a:xfrm>
          <a:prstGeom prst="rect">
            <a:avLst/>
          </a:prstGeom>
          <a:noFill/>
          <a:ln/>
        </p:spPr>
        <p:txBody>
          <a:bodyPr wrap="square" rtlCol="0" anchor="t"/>
          <a:lstStyle/>
          <a:p>
            <a:pPr indent="0" marL="0">
              <a:lnSpc>
                <a:spcPts val="2734"/>
              </a:lnSpc>
              <a:buNone/>
            </a:pPr>
            <a:r>
              <a:rPr lang="en-US" sz="2187" b="1" spc="-66" kern="0" dirty="0">
                <a:solidFill>
                  <a:srgbClr val="FFFFFF"/>
                </a:solidFill>
                <a:latin typeface="Overpass" pitchFamily="34" charset="0"/>
                <a:ea typeface="Overpass" pitchFamily="34" charset="-122"/>
                <a:cs typeface="Overpass" pitchFamily="34" charset="-120"/>
              </a:rPr>
              <a:t>Dynamic Memory Allocation</a:t>
            </a:r>
            <a:endParaRPr lang="en-US" sz="2187" dirty="0"/>
          </a:p>
        </p:txBody>
      </p:sp>
      <p:sp>
        <p:nvSpPr>
          <p:cNvPr id="10" name="Text 7"/>
          <p:cNvSpPr/>
          <p:nvPr/>
        </p:nvSpPr>
        <p:spPr>
          <a:xfrm>
            <a:off x="9346406" y="3672245"/>
            <a:ext cx="2949416" cy="2843213"/>
          </a:xfrm>
          <a:prstGeom prst="rect">
            <a:avLst/>
          </a:prstGeom>
          <a:noFill/>
          <a:ln/>
        </p:spPr>
        <p:txBody>
          <a:bodyPr wrap="square" rtlCol="0" anchor="t"/>
          <a:lstStyle/>
          <a:p>
            <a:pPr indent="0" marL="0">
              <a:lnSpc>
                <a:spcPts val="2799"/>
              </a:lnSpc>
              <a:buNone/>
            </a:pPr>
            <a:r>
              <a:rPr lang="en-US" sz="1750" dirty="0">
                <a:solidFill>
                  <a:srgbClr val="E5E0DF"/>
                </a:solidFill>
                <a:latin typeface="Overpass" pitchFamily="34" charset="0"/>
                <a:ea typeface="Overpass" pitchFamily="34" charset="-122"/>
                <a:cs typeface="Overpass" pitchFamily="34" charset="-120"/>
              </a:rPr>
              <a:t>C allows for dynamic memory allocation using functions like malloc and calloc, which can be used to create arrays and other data structures at runtime. This is an important concept for building flexible and efficient programs.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148"/>
          </a:xfrm>
          <a:prstGeom prst="rect">
            <a:avLst/>
          </a:prstGeom>
          <a:solidFill>
            <a:srgbClr val="0C0C0C"/>
          </a:solidFill>
          <a:ln/>
        </p:spPr>
      </p:sp>
      <p:sp>
        <p:nvSpPr>
          <p:cNvPr id="4" name="Text 1"/>
          <p:cNvSpPr/>
          <p:nvPr/>
        </p:nvSpPr>
        <p:spPr>
          <a:xfrm>
            <a:off x="3204686" y="505658"/>
            <a:ext cx="8220908" cy="1149191"/>
          </a:xfrm>
          <a:prstGeom prst="rect">
            <a:avLst/>
          </a:prstGeom>
          <a:noFill/>
          <a:ln/>
        </p:spPr>
        <p:txBody>
          <a:bodyPr wrap="square" rtlCol="0" anchor="t"/>
          <a:lstStyle/>
          <a:p>
            <a:pPr indent="0" marL="0">
              <a:lnSpc>
                <a:spcPts val="4525"/>
              </a:lnSpc>
              <a:buNone/>
            </a:pPr>
            <a:r>
              <a:rPr lang="en-US" sz="3620" b="1" spc="-109" kern="0" dirty="0">
                <a:solidFill>
                  <a:srgbClr val="FFFFFF"/>
                </a:solidFill>
                <a:latin typeface="Overpass" pitchFamily="34" charset="0"/>
                <a:ea typeface="Overpass" pitchFamily="34" charset="-122"/>
                <a:cs typeface="Overpass" pitchFamily="34" charset="-120"/>
              </a:rPr>
              <a:t>Pointers and Dynamic Memory Allocation</a:t>
            </a:r>
            <a:endParaRPr lang="en-US" sz="3620" dirty="0"/>
          </a:p>
        </p:txBody>
      </p:sp>
      <p:pic>
        <p:nvPicPr>
          <p:cNvPr id="5" name="Image 1" descr="preencoded.png">    </p:cNvPr>
          <p:cNvPicPr>
            <a:picLocks noChangeAspect="1"/>
          </p:cNvPicPr>
          <p:nvPr/>
        </p:nvPicPr>
        <p:blipFill>
          <a:blip r:embed="rId2"/>
          <a:stretch>
            <a:fillRect/>
          </a:stretch>
        </p:blipFill>
        <p:spPr>
          <a:xfrm>
            <a:off x="3204686" y="2022515"/>
            <a:ext cx="2055138" cy="735449"/>
          </a:xfrm>
          <a:prstGeom prst="rect">
            <a:avLst/>
          </a:prstGeom>
        </p:spPr>
      </p:pic>
      <p:sp>
        <p:nvSpPr>
          <p:cNvPr id="6" name="Text 2"/>
          <p:cNvSpPr/>
          <p:nvPr/>
        </p:nvSpPr>
        <p:spPr>
          <a:xfrm>
            <a:off x="3388519" y="3033713"/>
            <a:ext cx="1687473" cy="287298"/>
          </a:xfrm>
          <a:prstGeom prst="rect">
            <a:avLst/>
          </a:prstGeom>
          <a:noFill/>
          <a:ln/>
        </p:spPr>
        <p:txBody>
          <a:bodyPr wrap="none" rtlCol="0" anchor="t"/>
          <a:lstStyle/>
          <a:p>
            <a:pPr algn="l" indent="0" marL="0">
              <a:lnSpc>
                <a:spcPts val="2262"/>
              </a:lnSpc>
              <a:buNone/>
            </a:pPr>
            <a:r>
              <a:rPr lang="en-US" sz="1810" b="1" spc="-54" kern="0" dirty="0">
                <a:solidFill>
                  <a:srgbClr val="E5E0DF"/>
                </a:solidFill>
                <a:latin typeface="Overpass" pitchFamily="34" charset="0"/>
                <a:ea typeface="Overpass" pitchFamily="34" charset="-122"/>
                <a:cs typeface="Overpass" pitchFamily="34" charset="-120"/>
              </a:rPr>
              <a:t>Pointer Basics</a:t>
            </a:r>
            <a:endParaRPr lang="en-US" sz="1810" dirty="0"/>
          </a:p>
        </p:txBody>
      </p:sp>
      <p:sp>
        <p:nvSpPr>
          <p:cNvPr id="7" name="Text 3"/>
          <p:cNvSpPr/>
          <p:nvPr/>
        </p:nvSpPr>
        <p:spPr>
          <a:xfrm>
            <a:off x="3388519" y="3431262"/>
            <a:ext cx="1687473" cy="2646759"/>
          </a:xfrm>
          <a:prstGeom prst="rect">
            <a:avLst/>
          </a:prstGeom>
          <a:noFill/>
          <a:ln/>
        </p:spPr>
        <p:txBody>
          <a:bodyPr wrap="square" rtlCol="0" anchor="t"/>
          <a:lstStyle/>
          <a:p>
            <a:pPr algn="l" indent="0" marL="0">
              <a:lnSpc>
                <a:spcPts val="2317"/>
              </a:lnSpc>
              <a:buNone/>
            </a:pPr>
            <a:r>
              <a:rPr lang="en-US" sz="1448" dirty="0">
                <a:solidFill>
                  <a:srgbClr val="E5E0DF"/>
                </a:solidFill>
                <a:latin typeface="Overpass" pitchFamily="34" charset="0"/>
                <a:ea typeface="Overpass" pitchFamily="34" charset="-122"/>
                <a:cs typeface="Overpass" pitchFamily="34" charset="-120"/>
              </a:rPr>
              <a:t>Pointers are variables that store memory addresses. They are a fundamental concept in C and are used to access and manipulate data in memory.</a:t>
            </a:r>
            <a:endParaRPr lang="en-US" sz="1448" dirty="0"/>
          </a:p>
        </p:txBody>
      </p:sp>
      <p:pic>
        <p:nvPicPr>
          <p:cNvPr id="8" name="Image 2" descr="preencoded.png">    </p:cNvPr>
          <p:cNvPicPr>
            <a:picLocks noChangeAspect="1"/>
          </p:cNvPicPr>
          <p:nvPr/>
        </p:nvPicPr>
        <p:blipFill>
          <a:blip r:embed="rId3"/>
          <a:stretch>
            <a:fillRect/>
          </a:stretch>
        </p:blipFill>
        <p:spPr>
          <a:xfrm>
            <a:off x="5259824" y="2022515"/>
            <a:ext cx="2055257" cy="735449"/>
          </a:xfrm>
          <a:prstGeom prst="rect">
            <a:avLst/>
          </a:prstGeom>
        </p:spPr>
      </p:pic>
      <p:sp>
        <p:nvSpPr>
          <p:cNvPr id="9" name="Text 4"/>
          <p:cNvSpPr/>
          <p:nvPr/>
        </p:nvSpPr>
        <p:spPr>
          <a:xfrm>
            <a:off x="5443657" y="3033713"/>
            <a:ext cx="1687592" cy="574596"/>
          </a:xfrm>
          <a:prstGeom prst="rect">
            <a:avLst/>
          </a:prstGeom>
          <a:noFill/>
          <a:ln/>
        </p:spPr>
        <p:txBody>
          <a:bodyPr wrap="square" rtlCol="0" anchor="t"/>
          <a:lstStyle/>
          <a:p>
            <a:pPr algn="l" indent="0" marL="0">
              <a:lnSpc>
                <a:spcPts val="2262"/>
              </a:lnSpc>
              <a:buNone/>
            </a:pPr>
            <a:r>
              <a:rPr lang="en-US" sz="1810" b="1" spc="-54" kern="0" dirty="0">
                <a:solidFill>
                  <a:srgbClr val="E5E0DF"/>
                </a:solidFill>
                <a:latin typeface="Overpass" pitchFamily="34" charset="0"/>
                <a:ea typeface="Overpass" pitchFamily="34" charset="-122"/>
                <a:cs typeface="Overpass" pitchFamily="34" charset="-120"/>
              </a:rPr>
              <a:t>Pointer Arithmetic</a:t>
            </a:r>
            <a:endParaRPr lang="en-US" sz="1810" dirty="0"/>
          </a:p>
        </p:txBody>
      </p:sp>
      <p:sp>
        <p:nvSpPr>
          <p:cNvPr id="10" name="Text 5"/>
          <p:cNvSpPr/>
          <p:nvPr/>
        </p:nvSpPr>
        <p:spPr>
          <a:xfrm>
            <a:off x="5443657" y="3718560"/>
            <a:ext cx="1687592" cy="2646759"/>
          </a:xfrm>
          <a:prstGeom prst="rect">
            <a:avLst/>
          </a:prstGeom>
          <a:noFill/>
          <a:ln/>
        </p:spPr>
        <p:txBody>
          <a:bodyPr wrap="square" rtlCol="0" anchor="t"/>
          <a:lstStyle/>
          <a:p>
            <a:pPr algn="l" indent="0" marL="0">
              <a:lnSpc>
                <a:spcPts val="2317"/>
              </a:lnSpc>
              <a:buNone/>
            </a:pPr>
            <a:r>
              <a:rPr lang="en-US" sz="1448" dirty="0">
                <a:solidFill>
                  <a:srgbClr val="E5E0DF"/>
                </a:solidFill>
                <a:latin typeface="Overpass" pitchFamily="34" charset="0"/>
                <a:ea typeface="Overpass" pitchFamily="34" charset="-122"/>
                <a:cs typeface="Overpass" pitchFamily="34" charset="-120"/>
              </a:rPr>
              <a:t>C allows for pointer arithmetic, which enables developers to navigate through memory and access specific data elements, such as array elements or struct fields.</a:t>
            </a:r>
            <a:endParaRPr lang="en-US" sz="1448" dirty="0"/>
          </a:p>
        </p:txBody>
      </p:sp>
      <p:pic>
        <p:nvPicPr>
          <p:cNvPr id="11" name="Image 3" descr="preencoded.png">    </p:cNvPr>
          <p:cNvPicPr>
            <a:picLocks noChangeAspect="1"/>
          </p:cNvPicPr>
          <p:nvPr/>
        </p:nvPicPr>
        <p:blipFill>
          <a:blip r:embed="rId4"/>
          <a:stretch>
            <a:fillRect/>
          </a:stretch>
        </p:blipFill>
        <p:spPr>
          <a:xfrm>
            <a:off x="7315081" y="2022515"/>
            <a:ext cx="2055257" cy="735449"/>
          </a:xfrm>
          <a:prstGeom prst="rect">
            <a:avLst/>
          </a:prstGeom>
        </p:spPr>
      </p:pic>
      <p:sp>
        <p:nvSpPr>
          <p:cNvPr id="12" name="Text 6"/>
          <p:cNvSpPr/>
          <p:nvPr/>
        </p:nvSpPr>
        <p:spPr>
          <a:xfrm>
            <a:off x="7498913" y="3033713"/>
            <a:ext cx="1687592" cy="861893"/>
          </a:xfrm>
          <a:prstGeom prst="rect">
            <a:avLst/>
          </a:prstGeom>
          <a:noFill/>
          <a:ln/>
        </p:spPr>
        <p:txBody>
          <a:bodyPr wrap="square" rtlCol="0" anchor="t"/>
          <a:lstStyle/>
          <a:p>
            <a:pPr algn="l" indent="0" marL="0">
              <a:lnSpc>
                <a:spcPts val="2262"/>
              </a:lnSpc>
              <a:buNone/>
            </a:pPr>
            <a:r>
              <a:rPr lang="en-US" sz="1810" b="1" spc="-54" kern="0" dirty="0">
                <a:solidFill>
                  <a:srgbClr val="E5E0DF"/>
                </a:solidFill>
                <a:latin typeface="Overpass" pitchFamily="34" charset="0"/>
                <a:ea typeface="Overpass" pitchFamily="34" charset="-122"/>
                <a:cs typeface="Overpass" pitchFamily="34" charset="-120"/>
              </a:rPr>
              <a:t>Dynamic Memory Allocation</a:t>
            </a:r>
            <a:endParaRPr lang="en-US" sz="1810" dirty="0"/>
          </a:p>
        </p:txBody>
      </p:sp>
      <p:sp>
        <p:nvSpPr>
          <p:cNvPr id="13" name="Text 7"/>
          <p:cNvSpPr/>
          <p:nvPr/>
        </p:nvSpPr>
        <p:spPr>
          <a:xfrm>
            <a:off x="7498913" y="4005858"/>
            <a:ext cx="1687592" cy="3529013"/>
          </a:xfrm>
          <a:prstGeom prst="rect">
            <a:avLst/>
          </a:prstGeom>
          <a:noFill/>
          <a:ln/>
        </p:spPr>
        <p:txBody>
          <a:bodyPr wrap="square" rtlCol="0" anchor="t"/>
          <a:lstStyle/>
          <a:p>
            <a:pPr algn="l" indent="0" marL="0">
              <a:lnSpc>
                <a:spcPts val="2317"/>
              </a:lnSpc>
              <a:buNone/>
            </a:pPr>
            <a:r>
              <a:rPr lang="en-US" sz="1448" dirty="0">
                <a:solidFill>
                  <a:srgbClr val="E5E0DF"/>
                </a:solidFill>
                <a:latin typeface="Overpass" pitchFamily="34" charset="0"/>
                <a:ea typeface="Overpass" pitchFamily="34" charset="-122"/>
                <a:cs typeface="Overpass" pitchFamily="34" charset="-120"/>
              </a:rPr>
              <a:t>The ability to dynamically allocate and deallocate memory using functions like malloc, calloc, and free is a crucial aspect of C programming for working with variable-sized data structures.</a:t>
            </a:r>
            <a:endParaRPr lang="en-US" sz="1448" dirty="0"/>
          </a:p>
        </p:txBody>
      </p:sp>
      <p:pic>
        <p:nvPicPr>
          <p:cNvPr id="14" name="Image 4" descr="preencoded.png">    </p:cNvPr>
          <p:cNvPicPr>
            <a:picLocks noChangeAspect="1"/>
          </p:cNvPicPr>
          <p:nvPr/>
        </p:nvPicPr>
        <p:blipFill>
          <a:blip r:embed="rId5"/>
          <a:stretch>
            <a:fillRect/>
          </a:stretch>
        </p:blipFill>
        <p:spPr>
          <a:xfrm>
            <a:off x="9370338" y="2022515"/>
            <a:ext cx="2055257" cy="735449"/>
          </a:xfrm>
          <a:prstGeom prst="rect">
            <a:avLst/>
          </a:prstGeom>
        </p:spPr>
      </p:pic>
      <p:sp>
        <p:nvSpPr>
          <p:cNvPr id="15" name="Text 8"/>
          <p:cNvSpPr/>
          <p:nvPr/>
        </p:nvSpPr>
        <p:spPr>
          <a:xfrm>
            <a:off x="9554170" y="3033713"/>
            <a:ext cx="1687592" cy="574596"/>
          </a:xfrm>
          <a:prstGeom prst="rect">
            <a:avLst/>
          </a:prstGeom>
          <a:noFill/>
          <a:ln/>
        </p:spPr>
        <p:txBody>
          <a:bodyPr wrap="square" rtlCol="0" anchor="t"/>
          <a:lstStyle/>
          <a:p>
            <a:pPr algn="l" indent="0" marL="0">
              <a:lnSpc>
                <a:spcPts val="2262"/>
              </a:lnSpc>
              <a:buNone/>
            </a:pPr>
            <a:r>
              <a:rPr lang="en-US" sz="1810" b="1" spc="-54" kern="0" dirty="0">
                <a:solidFill>
                  <a:srgbClr val="E5E0DF"/>
                </a:solidFill>
                <a:latin typeface="Overpass" pitchFamily="34" charset="0"/>
                <a:ea typeface="Overpass" pitchFamily="34" charset="-122"/>
                <a:cs typeface="Overpass" pitchFamily="34" charset="-120"/>
              </a:rPr>
              <a:t>Pointers and Functions</a:t>
            </a:r>
            <a:endParaRPr lang="en-US" sz="1810" dirty="0"/>
          </a:p>
        </p:txBody>
      </p:sp>
      <p:sp>
        <p:nvSpPr>
          <p:cNvPr id="16" name="Text 9"/>
          <p:cNvSpPr/>
          <p:nvPr/>
        </p:nvSpPr>
        <p:spPr>
          <a:xfrm>
            <a:off x="9554170" y="3718560"/>
            <a:ext cx="1687592" cy="3823097"/>
          </a:xfrm>
          <a:prstGeom prst="rect">
            <a:avLst/>
          </a:prstGeom>
          <a:noFill/>
          <a:ln/>
        </p:spPr>
        <p:txBody>
          <a:bodyPr wrap="square" rtlCol="0" anchor="t"/>
          <a:lstStyle/>
          <a:p>
            <a:pPr algn="l" indent="0" marL="0">
              <a:lnSpc>
                <a:spcPts val="2317"/>
              </a:lnSpc>
              <a:buNone/>
            </a:pPr>
            <a:r>
              <a:rPr lang="en-US" sz="1448" dirty="0">
                <a:solidFill>
                  <a:srgbClr val="E5E0DF"/>
                </a:solidFill>
                <a:latin typeface="Overpass" pitchFamily="34" charset="0"/>
                <a:ea typeface="Overpass" pitchFamily="34" charset="-122"/>
                <a:cs typeface="Overpass" pitchFamily="34" charset="-120"/>
              </a:rPr>
              <a:t>Pointers can be passed as arguments to functions, allowing for efficient data manipulation and the ability to modify variables indirectly. This is particularly useful for implementing complex algorithms and data structures.</a:t>
            </a:r>
            <a:endParaRPr lang="en-US" sz="1448" dirty="0"/>
          </a:p>
        </p:txBody>
      </p:sp>
      <p:pic>
        <p:nvPicPr>
          <p:cNvPr id="17"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547104" y="587216"/>
            <a:ext cx="9536192" cy="1333024"/>
          </a:xfrm>
          <a:prstGeom prst="rect">
            <a:avLst/>
          </a:prstGeom>
          <a:noFill/>
          <a:ln/>
        </p:spPr>
        <p:txBody>
          <a:bodyPr wrap="square" rtlCol="0" anchor="t"/>
          <a:lstStyle/>
          <a:p>
            <a:pPr indent="0" marL="0">
              <a:lnSpc>
                <a:spcPts val="5249"/>
              </a:lnSpc>
              <a:buNone/>
            </a:pPr>
            <a:r>
              <a:rPr lang="en-US" sz="4199" b="1" spc="-126" kern="0" dirty="0">
                <a:solidFill>
                  <a:srgbClr val="FFFFFF"/>
                </a:solidFill>
                <a:latin typeface="Overpass" pitchFamily="34" charset="0"/>
                <a:ea typeface="Overpass" pitchFamily="34" charset="-122"/>
                <a:cs typeface="Overpass" pitchFamily="34" charset="-120"/>
              </a:rPr>
              <a:t>Algorithms and Problem-Solving Techniques</a:t>
            </a:r>
            <a:endParaRPr lang="en-US" sz="4199" dirty="0"/>
          </a:p>
        </p:txBody>
      </p:sp>
      <p:pic>
        <p:nvPicPr>
          <p:cNvPr id="5" name="Image 1" descr="preencoded.png">    </p:cNvPr>
          <p:cNvPicPr>
            <a:picLocks noChangeAspect="1"/>
          </p:cNvPicPr>
          <p:nvPr/>
        </p:nvPicPr>
        <p:blipFill>
          <a:blip r:embed="rId2"/>
          <a:stretch>
            <a:fillRect/>
          </a:stretch>
        </p:blipFill>
        <p:spPr>
          <a:xfrm>
            <a:off x="2547104" y="2346841"/>
            <a:ext cx="533162" cy="533162"/>
          </a:xfrm>
          <a:prstGeom prst="rect">
            <a:avLst/>
          </a:prstGeom>
        </p:spPr>
      </p:pic>
      <p:sp>
        <p:nvSpPr>
          <p:cNvPr id="6" name="Text 2"/>
          <p:cNvSpPr/>
          <p:nvPr/>
        </p:nvSpPr>
        <p:spPr>
          <a:xfrm>
            <a:off x="2547104" y="3093244"/>
            <a:ext cx="2144078" cy="333137"/>
          </a:xfrm>
          <a:prstGeom prst="rect">
            <a:avLst/>
          </a:prstGeom>
          <a:noFill/>
          <a:ln/>
        </p:spPr>
        <p:txBody>
          <a:bodyPr wrap="none" rtlCol="0" anchor="t"/>
          <a:lstStyle/>
          <a:p>
            <a:pPr algn="l" indent="0" marL="0">
              <a:lnSpc>
                <a:spcPts val="2624"/>
              </a:lnSpc>
              <a:buNone/>
            </a:pPr>
            <a:r>
              <a:rPr lang="en-US" sz="2100" b="1" spc="-63" kern="0" dirty="0">
                <a:solidFill>
                  <a:srgbClr val="E5E0DF"/>
                </a:solidFill>
                <a:latin typeface="Overpass" pitchFamily="34" charset="0"/>
                <a:ea typeface="Overpass" pitchFamily="34" charset="-122"/>
                <a:cs typeface="Overpass" pitchFamily="34" charset="-120"/>
              </a:rPr>
              <a:t>Algorithm Design</a:t>
            </a:r>
            <a:endParaRPr lang="en-US" sz="2100" dirty="0"/>
          </a:p>
        </p:txBody>
      </p:sp>
      <p:sp>
        <p:nvSpPr>
          <p:cNvPr id="7" name="Text 3"/>
          <p:cNvSpPr/>
          <p:nvPr/>
        </p:nvSpPr>
        <p:spPr>
          <a:xfrm>
            <a:off x="2547104" y="3554254"/>
            <a:ext cx="2144078" cy="3413522"/>
          </a:xfrm>
          <a:prstGeom prst="rect">
            <a:avLst/>
          </a:prstGeom>
          <a:noFill/>
          <a:ln/>
        </p:spPr>
        <p:txBody>
          <a:bodyPr wrap="square" rtlCol="0" anchor="t"/>
          <a:lstStyle/>
          <a:p>
            <a:pPr algn="l" indent="0" marL="0">
              <a:lnSpc>
                <a:spcPts val="2687"/>
              </a:lnSpc>
              <a:buNone/>
            </a:pPr>
            <a:r>
              <a:rPr lang="en-US" sz="1680" dirty="0">
                <a:solidFill>
                  <a:srgbClr val="E5E0DF"/>
                </a:solidFill>
                <a:latin typeface="Overpass" pitchFamily="34" charset="0"/>
                <a:ea typeface="Overpass" pitchFamily="34" charset="-122"/>
                <a:cs typeface="Overpass" pitchFamily="34" charset="-120"/>
              </a:rPr>
              <a:t>Developing effective algorithms is a key aspect of C programming. This involves breaking down complex problems, identifying the necessary steps, and designing efficient solutions.</a:t>
            </a:r>
            <a:endParaRPr lang="en-US" sz="1680" dirty="0"/>
          </a:p>
        </p:txBody>
      </p:sp>
      <p:pic>
        <p:nvPicPr>
          <p:cNvPr id="8" name="Image 2" descr="preencoded.png">    </p:cNvPr>
          <p:cNvPicPr>
            <a:picLocks noChangeAspect="1"/>
          </p:cNvPicPr>
          <p:nvPr/>
        </p:nvPicPr>
        <p:blipFill>
          <a:blip r:embed="rId3"/>
          <a:stretch>
            <a:fillRect/>
          </a:stretch>
        </p:blipFill>
        <p:spPr>
          <a:xfrm>
            <a:off x="5011103" y="2346841"/>
            <a:ext cx="533162" cy="533162"/>
          </a:xfrm>
          <a:prstGeom prst="rect">
            <a:avLst/>
          </a:prstGeom>
        </p:spPr>
      </p:pic>
      <p:sp>
        <p:nvSpPr>
          <p:cNvPr id="9" name="Text 4"/>
          <p:cNvSpPr/>
          <p:nvPr/>
        </p:nvSpPr>
        <p:spPr>
          <a:xfrm>
            <a:off x="5011103" y="3093244"/>
            <a:ext cx="2144078" cy="333137"/>
          </a:xfrm>
          <a:prstGeom prst="rect">
            <a:avLst/>
          </a:prstGeom>
          <a:noFill/>
          <a:ln/>
        </p:spPr>
        <p:txBody>
          <a:bodyPr wrap="none" rtlCol="0" anchor="t"/>
          <a:lstStyle/>
          <a:p>
            <a:pPr algn="l" indent="0" marL="0">
              <a:lnSpc>
                <a:spcPts val="2624"/>
              </a:lnSpc>
              <a:buNone/>
            </a:pPr>
            <a:r>
              <a:rPr lang="en-US" sz="2100" b="1" spc="-63" kern="0" dirty="0">
                <a:solidFill>
                  <a:srgbClr val="E5E0DF"/>
                </a:solidFill>
                <a:latin typeface="Overpass" pitchFamily="34" charset="0"/>
                <a:ea typeface="Overpass" pitchFamily="34" charset="-122"/>
                <a:cs typeface="Overpass" pitchFamily="34" charset="-120"/>
              </a:rPr>
              <a:t>Data Structures</a:t>
            </a:r>
            <a:endParaRPr lang="en-US" sz="2100" dirty="0"/>
          </a:p>
        </p:txBody>
      </p:sp>
      <p:sp>
        <p:nvSpPr>
          <p:cNvPr id="10" name="Text 5"/>
          <p:cNvSpPr/>
          <p:nvPr/>
        </p:nvSpPr>
        <p:spPr>
          <a:xfrm>
            <a:off x="5011103" y="3554254"/>
            <a:ext cx="2144078" cy="3072170"/>
          </a:xfrm>
          <a:prstGeom prst="rect">
            <a:avLst/>
          </a:prstGeom>
          <a:noFill/>
          <a:ln/>
        </p:spPr>
        <p:txBody>
          <a:bodyPr wrap="square" rtlCol="0" anchor="t"/>
          <a:lstStyle/>
          <a:p>
            <a:pPr algn="l" indent="0" marL="0">
              <a:lnSpc>
                <a:spcPts val="2687"/>
              </a:lnSpc>
              <a:buNone/>
            </a:pPr>
            <a:r>
              <a:rPr lang="en-US" sz="1680" dirty="0">
                <a:solidFill>
                  <a:srgbClr val="E5E0DF"/>
                </a:solidFill>
                <a:latin typeface="Overpass" pitchFamily="34" charset="0"/>
                <a:ea typeface="Overpass" pitchFamily="34" charset="-122"/>
                <a:cs typeface="Overpass" pitchFamily="34" charset="-120"/>
              </a:rPr>
              <a:t>C provides the ability to create and manipulate various data structures, such as arrays, linked lists, and trees, which are essential for implementing efficient algorithms.</a:t>
            </a:r>
            <a:endParaRPr lang="en-US" sz="1680" dirty="0"/>
          </a:p>
        </p:txBody>
      </p:sp>
      <p:pic>
        <p:nvPicPr>
          <p:cNvPr id="11" name="Image 3" descr="preencoded.png">    </p:cNvPr>
          <p:cNvPicPr>
            <a:picLocks noChangeAspect="1"/>
          </p:cNvPicPr>
          <p:nvPr/>
        </p:nvPicPr>
        <p:blipFill>
          <a:blip r:embed="rId4"/>
          <a:stretch>
            <a:fillRect/>
          </a:stretch>
        </p:blipFill>
        <p:spPr>
          <a:xfrm>
            <a:off x="7475101" y="2346841"/>
            <a:ext cx="533162" cy="533162"/>
          </a:xfrm>
          <a:prstGeom prst="rect">
            <a:avLst/>
          </a:prstGeom>
        </p:spPr>
      </p:pic>
      <p:sp>
        <p:nvSpPr>
          <p:cNvPr id="12" name="Text 6"/>
          <p:cNvSpPr/>
          <p:nvPr/>
        </p:nvSpPr>
        <p:spPr>
          <a:xfrm>
            <a:off x="7475101" y="3093244"/>
            <a:ext cx="2144078" cy="666274"/>
          </a:xfrm>
          <a:prstGeom prst="rect">
            <a:avLst/>
          </a:prstGeom>
          <a:noFill/>
          <a:ln/>
        </p:spPr>
        <p:txBody>
          <a:bodyPr wrap="square" rtlCol="0" anchor="t"/>
          <a:lstStyle/>
          <a:p>
            <a:pPr algn="l" indent="0" marL="0">
              <a:lnSpc>
                <a:spcPts val="2624"/>
              </a:lnSpc>
              <a:buNone/>
            </a:pPr>
            <a:r>
              <a:rPr lang="en-US" sz="2100" b="1" spc="-63" kern="0" dirty="0">
                <a:solidFill>
                  <a:srgbClr val="E5E0DF"/>
                </a:solidFill>
                <a:latin typeface="Overpass" pitchFamily="34" charset="0"/>
                <a:ea typeface="Overpass" pitchFamily="34" charset="-122"/>
                <a:cs typeface="Overpass" pitchFamily="34" charset="-120"/>
              </a:rPr>
              <a:t>Optimization Techniques</a:t>
            </a:r>
            <a:endParaRPr lang="en-US" sz="2100" dirty="0"/>
          </a:p>
        </p:txBody>
      </p:sp>
      <p:sp>
        <p:nvSpPr>
          <p:cNvPr id="13" name="Text 7"/>
          <p:cNvSpPr/>
          <p:nvPr/>
        </p:nvSpPr>
        <p:spPr>
          <a:xfrm>
            <a:off x="7475101" y="3887391"/>
            <a:ext cx="2144078" cy="3413522"/>
          </a:xfrm>
          <a:prstGeom prst="rect">
            <a:avLst/>
          </a:prstGeom>
          <a:noFill/>
          <a:ln/>
        </p:spPr>
        <p:txBody>
          <a:bodyPr wrap="square" rtlCol="0" anchor="t"/>
          <a:lstStyle/>
          <a:p>
            <a:pPr algn="l" indent="0" marL="0">
              <a:lnSpc>
                <a:spcPts val="2687"/>
              </a:lnSpc>
              <a:buNone/>
            </a:pPr>
            <a:r>
              <a:rPr lang="en-US" sz="1680" dirty="0">
                <a:solidFill>
                  <a:srgbClr val="E5E0DF"/>
                </a:solidFill>
                <a:latin typeface="Overpass" pitchFamily="34" charset="0"/>
                <a:ea typeface="Overpass" pitchFamily="34" charset="-122"/>
                <a:cs typeface="Overpass" pitchFamily="34" charset="-120"/>
              </a:rPr>
              <a:t>C programmers must consider optimization techniques, such as reducing memory usage, improving time complexity, and leveraging hardware capabilities, to create high-performance applications.</a:t>
            </a:r>
            <a:endParaRPr lang="en-US" sz="1680" dirty="0"/>
          </a:p>
        </p:txBody>
      </p:sp>
      <p:pic>
        <p:nvPicPr>
          <p:cNvPr id="14" name="Image 4" descr="preencoded.png">    </p:cNvPr>
          <p:cNvPicPr>
            <a:picLocks noChangeAspect="1"/>
          </p:cNvPicPr>
          <p:nvPr/>
        </p:nvPicPr>
        <p:blipFill>
          <a:blip r:embed="rId5"/>
          <a:stretch>
            <a:fillRect/>
          </a:stretch>
        </p:blipFill>
        <p:spPr>
          <a:xfrm>
            <a:off x="9939099" y="2346841"/>
            <a:ext cx="533162" cy="533162"/>
          </a:xfrm>
          <a:prstGeom prst="rect">
            <a:avLst/>
          </a:prstGeom>
        </p:spPr>
      </p:pic>
      <p:sp>
        <p:nvSpPr>
          <p:cNvPr id="15" name="Text 8"/>
          <p:cNvSpPr/>
          <p:nvPr/>
        </p:nvSpPr>
        <p:spPr>
          <a:xfrm>
            <a:off x="9939099" y="3093244"/>
            <a:ext cx="2144197" cy="666274"/>
          </a:xfrm>
          <a:prstGeom prst="rect">
            <a:avLst/>
          </a:prstGeom>
          <a:noFill/>
          <a:ln/>
        </p:spPr>
        <p:txBody>
          <a:bodyPr wrap="square" rtlCol="0" anchor="t"/>
          <a:lstStyle/>
          <a:p>
            <a:pPr algn="l" indent="0" marL="0">
              <a:lnSpc>
                <a:spcPts val="2624"/>
              </a:lnSpc>
              <a:buNone/>
            </a:pPr>
            <a:r>
              <a:rPr lang="en-US" sz="2100" b="1" spc="-63" kern="0" dirty="0">
                <a:solidFill>
                  <a:srgbClr val="E5E0DF"/>
                </a:solidFill>
                <a:latin typeface="Overpass" pitchFamily="34" charset="0"/>
                <a:ea typeface="Overpass" pitchFamily="34" charset="-122"/>
                <a:cs typeface="Overpass" pitchFamily="34" charset="-120"/>
              </a:rPr>
              <a:t>Problem-Solving Approach</a:t>
            </a:r>
            <a:endParaRPr lang="en-US" sz="2100" dirty="0"/>
          </a:p>
        </p:txBody>
      </p:sp>
      <p:sp>
        <p:nvSpPr>
          <p:cNvPr id="16" name="Text 9"/>
          <p:cNvSpPr/>
          <p:nvPr/>
        </p:nvSpPr>
        <p:spPr>
          <a:xfrm>
            <a:off x="9939099" y="3887391"/>
            <a:ext cx="2144197" cy="3754874"/>
          </a:xfrm>
          <a:prstGeom prst="rect">
            <a:avLst/>
          </a:prstGeom>
          <a:noFill/>
          <a:ln/>
        </p:spPr>
        <p:txBody>
          <a:bodyPr wrap="square" rtlCol="0" anchor="t"/>
          <a:lstStyle/>
          <a:p>
            <a:pPr algn="l" indent="0" marL="0">
              <a:lnSpc>
                <a:spcPts val="2687"/>
              </a:lnSpc>
              <a:buNone/>
            </a:pPr>
            <a:r>
              <a:rPr lang="en-US" sz="1680" dirty="0">
                <a:solidFill>
                  <a:srgbClr val="E5E0DF"/>
                </a:solidFill>
                <a:latin typeface="Overpass" pitchFamily="34" charset="0"/>
                <a:ea typeface="Overpass" pitchFamily="34" charset="-122"/>
                <a:cs typeface="Overpass" pitchFamily="34" charset="-120"/>
              </a:rPr>
              <a:t>A structured approach to problem-solving, including understanding the problem, developing a plan, implementing the solution, and testing and debugging, is crucial for writing effective C programs.</a:t>
            </a:r>
            <a:endParaRPr lang="en-US" sz="1680" dirty="0"/>
          </a:p>
        </p:txBody>
      </p:sp>
      <p:pic>
        <p:nvPicPr>
          <p:cNvPr id="17"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2024-05-02T11:49:02Z</dcterms:created>
  <dcterms:modified xsi:type="dcterms:W3CDTF">2024-05-02T11:49:02Z</dcterms:modified>
</cp:coreProperties>
</file>